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3"/>
  </p:notesMasterIdLst>
  <p:handoutMasterIdLst>
    <p:handoutMasterId r:id="rId64"/>
  </p:handoutMasterIdLst>
  <p:sldIdLst>
    <p:sldId id="256" r:id="rId2"/>
    <p:sldId id="348" r:id="rId3"/>
    <p:sldId id="302" r:id="rId4"/>
    <p:sldId id="303" r:id="rId5"/>
    <p:sldId id="355" r:id="rId6"/>
    <p:sldId id="304" r:id="rId7"/>
    <p:sldId id="349" r:id="rId8"/>
    <p:sldId id="305" r:id="rId9"/>
    <p:sldId id="306" r:id="rId10"/>
    <p:sldId id="356" r:id="rId11"/>
    <p:sldId id="307" r:id="rId12"/>
    <p:sldId id="360" r:id="rId13"/>
    <p:sldId id="358" r:id="rId14"/>
    <p:sldId id="359" r:id="rId15"/>
    <p:sldId id="350" r:id="rId16"/>
    <p:sldId id="308" r:id="rId17"/>
    <p:sldId id="357" r:id="rId18"/>
    <p:sldId id="309" r:id="rId19"/>
    <p:sldId id="310" r:id="rId20"/>
    <p:sldId id="311" r:id="rId21"/>
    <p:sldId id="312" r:id="rId22"/>
    <p:sldId id="351" r:id="rId23"/>
    <p:sldId id="313" r:id="rId24"/>
    <p:sldId id="314" r:id="rId25"/>
    <p:sldId id="315" r:id="rId26"/>
    <p:sldId id="361" r:id="rId27"/>
    <p:sldId id="316" r:id="rId28"/>
    <p:sldId id="317" r:id="rId29"/>
    <p:sldId id="318" r:id="rId30"/>
    <p:sldId id="319" r:id="rId31"/>
    <p:sldId id="362" r:id="rId32"/>
    <p:sldId id="320" r:id="rId33"/>
    <p:sldId id="321" r:id="rId34"/>
    <p:sldId id="322" r:id="rId35"/>
    <p:sldId id="323" r:id="rId36"/>
    <p:sldId id="363" r:id="rId37"/>
    <p:sldId id="324" r:id="rId38"/>
    <p:sldId id="325" r:id="rId39"/>
    <p:sldId id="326" r:id="rId40"/>
    <p:sldId id="327" r:id="rId41"/>
    <p:sldId id="353" r:id="rId42"/>
    <p:sldId id="328" r:id="rId43"/>
    <p:sldId id="329" r:id="rId44"/>
    <p:sldId id="330" r:id="rId45"/>
    <p:sldId id="332" r:id="rId46"/>
    <p:sldId id="333" r:id="rId47"/>
    <p:sldId id="336" r:id="rId48"/>
    <p:sldId id="354" r:id="rId49"/>
    <p:sldId id="337" r:id="rId50"/>
    <p:sldId id="338" r:id="rId51"/>
    <p:sldId id="334" r:id="rId52"/>
    <p:sldId id="335" r:id="rId53"/>
    <p:sldId id="339" r:id="rId54"/>
    <p:sldId id="341" r:id="rId55"/>
    <p:sldId id="346" r:id="rId56"/>
    <p:sldId id="342" r:id="rId57"/>
    <p:sldId id="344" r:id="rId58"/>
    <p:sldId id="343" r:id="rId59"/>
    <p:sldId id="345" r:id="rId60"/>
    <p:sldId id="347" r:id="rId61"/>
    <p:sldId id="301" r:id="rId6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P" initials="H"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576" y="72"/>
      </p:cViewPr>
      <p:guideLst>
        <p:guide orient="horz" pos="2160"/>
        <p:guide pos="3840"/>
      </p:guideLst>
    </p:cSldViewPr>
  </p:slideViewPr>
  <p:notesTextViewPr>
    <p:cViewPr>
      <p:scale>
        <a:sx n="1" d="1"/>
        <a:sy n="1" d="1"/>
      </p:scale>
      <p:origin x="0" y="0"/>
    </p:cViewPr>
  </p:notesTextViewPr>
  <p:sorterViewPr>
    <p:cViewPr>
      <p:scale>
        <a:sx n="66" d="100"/>
        <a:sy n="66" d="100"/>
      </p:scale>
      <p:origin x="0" y="8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375" y="0"/>
            <a:ext cx="3170238" cy="479425"/>
          </a:xfrm>
          <a:prstGeom prst="rect">
            <a:avLst/>
          </a:prstGeom>
        </p:spPr>
        <p:txBody>
          <a:bodyPr vert="horz" lIns="91440" tIns="45720" rIns="91440" bIns="45720" rtlCol="0"/>
          <a:lstStyle>
            <a:lvl1pPr algn="r">
              <a:defRPr sz="1200"/>
            </a:lvl1pPr>
          </a:lstStyle>
          <a:p>
            <a:fld id="{A63D696E-F04E-44BF-A836-EFC73F2EB300}" type="datetimeFigureOut">
              <a:rPr lang="en-US" smtClean="0"/>
              <a:pPr/>
              <a:t>03/22/2022</a:t>
            </a:fld>
            <a:endParaRPr lang="en-US"/>
          </a:p>
        </p:txBody>
      </p:sp>
      <p:sp>
        <p:nvSpPr>
          <p:cNvPr id="4" name="Footer Placeholder 3"/>
          <p:cNvSpPr>
            <a:spLocks noGrp="1"/>
          </p:cNvSpPr>
          <p:nvPr>
            <p:ph type="ftr" sz="quarter" idx="2"/>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lIns="91440" tIns="45720" rIns="91440" bIns="45720" rtlCol="0" anchor="b"/>
          <a:lstStyle>
            <a:lvl1pPr algn="r">
              <a:defRPr sz="1200"/>
            </a:lvl1pPr>
          </a:lstStyle>
          <a:p>
            <a:fld id="{61B87ACA-2888-4332-800E-E28A079B3D51}" type="slidenum">
              <a:rPr lang="en-US" smtClean="0"/>
              <a:pPr/>
              <a:t>‹#›</a:t>
            </a:fld>
            <a:endParaRPr lang="en-US"/>
          </a:p>
        </p:txBody>
      </p:sp>
    </p:spTree>
    <p:extLst>
      <p:ext uri="{BB962C8B-B14F-4D97-AF65-F5344CB8AC3E}">
        <p14:creationId xmlns:p14="http://schemas.microsoft.com/office/powerpoint/2010/main" val="496547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879A749F-95DB-49A4-819E-F03723C52EE7}" type="datetimeFigureOut">
              <a:rPr lang="en-US" smtClean="0"/>
              <a:pPr/>
              <a:t>03/22/2022</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B1D0C09B-96E5-40E8-93E0-7212E6357BB7}" type="slidenum">
              <a:rPr lang="en-US" smtClean="0"/>
              <a:pPr/>
              <a:t>‹#›</a:t>
            </a:fld>
            <a:endParaRPr lang="en-US"/>
          </a:p>
        </p:txBody>
      </p:sp>
    </p:spTree>
    <p:extLst>
      <p:ext uri="{BB962C8B-B14F-4D97-AF65-F5344CB8AC3E}">
        <p14:creationId xmlns:p14="http://schemas.microsoft.com/office/powerpoint/2010/main" val="4072213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1D0C09B-96E5-40E8-93E0-7212E6357BB7}" type="slidenum">
              <a:rPr lang="en-US" smtClean="0"/>
              <a:pPr/>
              <a:t>1</a:t>
            </a:fld>
            <a:endParaRPr lang="en-US"/>
          </a:p>
        </p:txBody>
      </p:sp>
    </p:spTree>
    <p:extLst>
      <p:ext uri="{BB962C8B-B14F-4D97-AF65-F5344CB8AC3E}">
        <p14:creationId xmlns:p14="http://schemas.microsoft.com/office/powerpoint/2010/main" val="1026532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C341E9-019F-4E11-94D7-460FE8DA0B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524C2251-10A9-41E3-A73D-65222EF38D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FFA065FD-1A3F-49B5-B691-7DCE6FFA645A}"/>
              </a:ext>
            </a:extLst>
          </p:cNvPr>
          <p:cNvSpPr>
            <a:spLocks noGrp="1"/>
          </p:cNvSpPr>
          <p:nvPr>
            <p:ph type="dt" sz="half" idx="10"/>
          </p:nvPr>
        </p:nvSpPr>
        <p:spPr/>
        <p:txBody>
          <a:bodyPr/>
          <a:lstStyle/>
          <a:p>
            <a:fld id="{F4513A41-EC8A-4C82-973A-2A60D7BB11B9}" type="datetime1">
              <a:rPr lang="en-IN" smtClean="0"/>
              <a:t>22-03-2022</a:t>
            </a:fld>
            <a:endParaRPr lang="en-IN"/>
          </a:p>
        </p:txBody>
      </p:sp>
      <p:sp>
        <p:nvSpPr>
          <p:cNvPr id="5" name="Footer Placeholder 4">
            <a:extLst>
              <a:ext uri="{FF2B5EF4-FFF2-40B4-BE49-F238E27FC236}">
                <a16:creationId xmlns="" xmlns:a16="http://schemas.microsoft.com/office/drawing/2014/main" id="{52ED5FDE-58E9-414A-BA88-CB5E2B8BEEA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 xmlns:a16="http://schemas.microsoft.com/office/drawing/2014/main" id="{03B76E4D-DF49-4060-B362-12CBC07BFFB5}"/>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2750549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F687FE1-B63F-4B1C-8543-5FE41507466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B0AE1A29-EB06-456E-9790-2B6D5902FD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E38C1CB0-2C6C-4FAD-88C6-7CE2AE330894}"/>
              </a:ext>
            </a:extLst>
          </p:cNvPr>
          <p:cNvSpPr>
            <a:spLocks noGrp="1"/>
          </p:cNvSpPr>
          <p:nvPr>
            <p:ph type="dt" sz="half" idx="10"/>
          </p:nvPr>
        </p:nvSpPr>
        <p:spPr/>
        <p:txBody>
          <a:bodyPr/>
          <a:lstStyle/>
          <a:p>
            <a:fld id="{08A47C82-B328-40FF-8BB7-9ABB8233AE0B}" type="datetime1">
              <a:rPr lang="en-IN" smtClean="0"/>
              <a:t>22-03-2022</a:t>
            </a:fld>
            <a:endParaRPr lang="en-IN"/>
          </a:p>
        </p:txBody>
      </p:sp>
      <p:sp>
        <p:nvSpPr>
          <p:cNvPr id="5" name="Footer Placeholder 4">
            <a:extLst>
              <a:ext uri="{FF2B5EF4-FFF2-40B4-BE49-F238E27FC236}">
                <a16:creationId xmlns="" xmlns:a16="http://schemas.microsoft.com/office/drawing/2014/main" id="{573B2592-D9E2-4D2B-8C41-BEFDC2A97A3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 xmlns:a16="http://schemas.microsoft.com/office/drawing/2014/main" id="{95C5C08F-AFC6-4327-8729-D796F5080F9F}"/>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718169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CC288B17-C1D7-460D-ACFE-D530D4E78A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CF7DB9C4-EF42-4058-8E19-9B89AF6A99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A80F4DFD-C7A4-4CF5-A89D-62A57487522A}"/>
              </a:ext>
            </a:extLst>
          </p:cNvPr>
          <p:cNvSpPr>
            <a:spLocks noGrp="1"/>
          </p:cNvSpPr>
          <p:nvPr>
            <p:ph type="dt" sz="half" idx="10"/>
          </p:nvPr>
        </p:nvSpPr>
        <p:spPr/>
        <p:txBody>
          <a:bodyPr/>
          <a:lstStyle/>
          <a:p>
            <a:fld id="{93153A22-5B3E-40E9-8168-89FF912E4605}" type="datetime1">
              <a:rPr lang="en-IN" smtClean="0"/>
              <a:t>22-03-2022</a:t>
            </a:fld>
            <a:endParaRPr lang="en-IN"/>
          </a:p>
        </p:txBody>
      </p:sp>
      <p:sp>
        <p:nvSpPr>
          <p:cNvPr id="5" name="Footer Placeholder 4">
            <a:extLst>
              <a:ext uri="{FF2B5EF4-FFF2-40B4-BE49-F238E27FC236}">
                <a16:creationId xmlns="" xmlns:a16="http://schemas.microsoft.com/office/drawing/2014/main" id="{15ED7A81-3F91-4C5B-A767-0159C4A3EBC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 xmlns:a16="http://schemas.microsoft.com/office/drawing/2014/main" id="{7BDB308E-92C6-42D8-B8E6-8F2AD9952104}"/>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186356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BF7C05-D79F-4775-A3DC-BC3D308CBF1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DF2272AF-047A-4CEB-8703-70F7C4BB01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76AF1AA9-D331-41DB-8EE0-1FECFC05C934}"/>
              </a:ext>
            </a:extLst>
          </p:cNvPr>
          <p:cNvSpPr>
            <a:spLocks noGrp="1"/>
          </p:cNvSpPr>
          <p:nvPr>
            <p:ph type="dt" sz="half" idx="10"/>
          </p:nvPr>
        </p:nvSpPr>
        <p:spPr/>
        <p:txBody>
          <a:bodyPr/>
          <a:lstStyle/>
          <a:p>
            <a:fld id="{EF105605-8CBB-4EFE-B4D3-ACAA50C174FE}" type="datetime1">
              <a:rPr lang="en-IN" smtClean="0"/>
              <a:t>22-03-2022</a:t>
            </a:fld>
            <a:endParaRPr lang="en-IN"/>
          </a:p>
        </p:txBody>
      </p:sp>
      <p:sp>
        <p:nvSpPr>
          <p:cNvPr id="5" name="Footer Placeholder 4">
            <a:extLst>
              <a:ext uri="{FF2B5EF4-FFF2-40B4-BE49-F238E27FC236}">
                <a16:creationId xmlns="" xmlns:a16="http://schemas.microsoft.com/office/drawing/2014/main" id="{0023837B-ABED-4BB1-B623-98211497724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 xmlns:a16="http://schemas.microsoft.com/office/drawing/2014/main" id="{432A345B-F3E4-4604-8095-7200CB0EC151}"/>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3240537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9B8F87-77B3-4C26-850C-F1694639FA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457DA3D2-8A8C-48DB-9581-116A9FE6BA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150CCF14-4439-4149-98DB-448336600206}"/>
              </a:ext>
            </a:extLst>
          </p:cNvPr>
          <p:cNvSpPr>
            <a:spLocks noGrp="1"/>
          </p:cNvSpPr>
          <p:nvPr>
            <p:ph type="dt" sz="half" idx="10"/>
          </p:nvPr>
        </p:nvSpPr>
        <p:spPr/>
        <p:txBody>
          <a:bodyPr/>
          <a:lstStyle/>
          <a:p>
            <a:fld id="{03850EFC-B581-4BC6-BC3E-5F961F0B533C}" type="datetime1">
              <a:rPr lang="en-IN" smtClean="0"/>
              <a:t>22-03-2022</a:t>
            </a:fld>
            <a:endParaRPr lang="en-IN"/>
          </a:p>
        </p:txBody>
      </p:sp>
      <p:sp>
        <p:nvSpPr>
          <p:cNvPr id="5" name="Footer Placeholder 4">
            <a:extLst>
              <a:ext uri="{FF2B5EF4-FFF2-40B4-BE49-F238E27FC236}">
                <a16:creationId xmlns="" xmlns:a16="http://schemas.microsoft.com/office/drawing/2014/main" id="{D7F02430-A25B-4744-8834-0D3286D59F1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 xmlns:a16="http://schemas.microsoft.com/office/drawing/2014/main" id="{86BAD3E1-BC67-4971-B995-0C13803AB04A}"/>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1015391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280894-D1C6-4C64-B023-52F178E81D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C3B7E021-8A93-41F3-8D14-528D003A30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310EA55C-DE9A-40A1-832A-C1C3B767A2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54AE91F8-5619-4FF2-B109-557B39986E48}"/>
              </a:ext>
            </a:extLst>
          </p:cNvPr>
          <p:cNvSpPr>
            <a:spLocks noGrp="1"/>
          </p:cNvSpPr>
          <p:nvPr>
            <p:ph type="dt" sz="half" idx="10"/>
          </p:nvPr>
        </p:nvSpPr>
        <p:spPr/>
        <p:txBody>
          <a:bodyPr/>
          <a:lstStyle/>
          <a:p>
            <a:fld id="{8C438A10-C486-471D-AABD-F448FAEA38FF}" type="datetime1">
              <a:rPr lang="en-IN" smtClean="0"/>
              <a:t>22-03-2022</a:t>
            </a:fld>
            <a:endParaRPr lang="en-IN"/>
          </a:p>
        </p:txBody>
      </p:sp>
      <p:sp>
        <p:nvSpPr>
          <p:cNvPr id="6" name="Footer Placeholder 5">
            <a:extLst>
              <a:ext uri="{FF2B5EF4-FFF2-40B4-BE49-F238E27FC236}">
                <a16:creationId xmlns="" xmlns:a16="http://schemas.microsoft.com/office/drawing/2014/main" id="{EB9B2649-C75E-468E-BD46-2D3E7FD52AE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 xmlns:a16="http://schemas.microsoft.com/office/drawing/2014/main" id="{520C86B1-E2C9-4E10-860A-5240E179559F}"/>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625318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551C0B-4906-412B-AE09-AE286A03F7E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5D814C5C-3F73-4D7D-B917-EACCC6CFA3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7C53AD8F-2F07-46F9-818E-11ED7F29E9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C43561AE-ACE7-45CD-B5B1-79410FFC56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52C378DA-BF44-4E3C-9FAD-91AB9EBF12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57AA2D38-A2E3-43FE-8F76-ADD1C73D5FCE}"/>
              </a:ext>
            </a:extLst>
          </p:cNvPr>
          <p:cNvSpPr>
            <a:spLocks noGrp="1"/>
          </p:cNvSpPr>
          <p:nvPr>
            <p:ph type="dt" sz="half" idx="10"/>
          </p:nvPr>
        </p:nvSpPr>
        <p:spPr/>
        <p:txBody>
          <a:bodyPr/>
          <a:lstStyle/>
          <a:p>
            <a:fld id="{A93F8B83-137F-44E4-9C4F-910184E9F44F}" type="datetime1">
              <a:rPr lang="en-IN" smtClean="0"/>
              <a:t>22-03-2022</a:t>
            </a:fld>
            <a:endParaRPr lang="en-IN"/>
          </a:p>
        </p:txBody>
      </p:sp>
      <p:sp>
        <p:nvSpPr>
          <p:cNvPr id="8" name="Footer Placeholder 7">
            <a:extLst>
              <a:ext uri="{FF2B5EF4-FFF2-40B4-BE49-F238E27FC236}">
                <a16:creationId xmlns="" xmlns:a16="http://schemas.microsoft.com/office/drawing/2014/main" id="{F906F370-7BA3-4CF1-9FAC-A665F4DCD97B}"/>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 xmlns:a16="http://schemas.microsoft.com/office/drawing/2014/main" id="{2E62DE6E-4613-4232-A44D-6744CAC41315}"/>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596991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F97E08F-6C41-4DC2-AFB9-408E59F34AB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D6A8EA1F-3933-4DEF-ABDA-EBE549B7914C}"/>
              </a:ext>
            </a:extLst>
          </p:cNvPr>
          <p:cNvSpPr>
            <a:spLocks noGrp="1"/>
          </p:cNvSpPr>
          <p:nvPr>
            <p:ph type="dt" sz="half" idx="10"/>
          </p:nvPr>
        </p:nvSpPr>
        <p:spPr/>
        <p:txBody>
          <a:bodyPr/>
          <a:lstStyle/>
          <a:p>
            <a:fld id="{99EB7370-188B-442F-9244-1059C8A8A294}" type="datetime1">
              <a:rPr lang="en-IN" smtClean="0"/>
              <a:t>22-03-2022</a:t>
            </a:fld>
            <a:endParaRPr lang="en-IN"/>
          </a:p>
        </p:txBody>
      </p:sp>
      <p:sp>
        <p:nvSpPr>
          <p:cNvPr id="4" name="Footer Placeholder 3">
            <a:extLst>
              <a:ext uri="{FF2B5EF4-FFF2-40B4-BE49-F238E27FC236}">
                <a16:creationId xmlns="" xmlns:a16="http://schemas.microsoft.com/office/drawing/2014/main" id="{BEADDDC5-AB9C-44BB-BD73-536C05F86F8C}"/>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 xmlns:a16="http://schemas.microsoft.com/office/drawing/2014/main" id="{145A7FB7-C165-4E51-9FA4-E2B3B25AE1A1}"/>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1168464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75FE465-A6DB-4ED2-9C49-B1D46931A191}"/>
              </a:ext>
            </a:extLst>
          </p:cNvPr>
          <p:cNvSpPr>
            <a:spLocks noGrp="1"/>
          </p:cNvSpPr>
          <p:nvPr>
            <p:ph type="dt" sz="half" idx="10"/>
          </p:nvPr>
        </p:nvSpPr>
        <p:spPr/>
        <p:txBody>
          <a:bodyPr/>
          <a:lstStyle/>
          <a:p>
            <a:fld id="{986B0296-2088-4A9C-ACC0-7BCA0A9ADAA3}" type="datetime1">
              <a:rPr lang="en-IN" smtClean="0"/>
              <a:t>22-03-2022</a:t>
            </a:fld>
            <a:endParaRPr lang="en-IN"/>
          </a:p>
        </p:txBody>
      </p:sp>
      <p:sp>
        <p:nvSpPr>
          <p:cNvPr id="3" name="Footer Placeholder 2">
            <a:extLst>
              <a:ext uri="{FF2B5EF4-FFF2-40B4-BE49-F238E27FC236}">
                <a16:creationId xmlns="" xmlns:a16="http://schemas.microsoft.com/office/drawing/2014/main" id="{696B5E9F-F728-41C1-A496-BF094024AC62}"/>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 xmlns:a16="http://schemas.microsoft.com/office/drawing/2014/main" id="{BE6D0709-CFB2-453E-8767-18E34533EE02}"/>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4039495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1B3D773-C8BB-4B17-85A1-DD00D16FD9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3D637CA9-0FED-4BC2-ACE7-FB7407EB40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2B49B99A-AD3F-46A9-821B-58EF9A49A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C231B48-DCE5-498E-A723-6AAFBB917CAA}"/>
              </a:ext>
            </a:extLst>
          </p:cNvPr>
          <p:cNvSpPr>
            <a:spLocks noGrp="1"/>
          </p:cNvSpPr>
          <p:nvPr>
            <p:ph type="dt" sz="half" idx="10"/>
          </p:nvPr>
        </p:nvSpPr>
        <p:spPr/>
        <p:txBody>
          <a:bodyPr/>
          <a:lstStyle/>
          <a:p>
            <a:fld id="{2FF71567-F9CA-4BDE-B807-F43C317163C8}" type="datetime1">
              <a:rPr lang="en-IN" smtClean="0"/>
              <a:t>22-03-2022</a:t>
            </a:fld>
            <a:endParaRPr lang="en-IN"/>
          </a:p>
        </p:txBody>
      </p:sp>
      <p:sp>
        <p:nvSpPr>
          <p:cNvPr id="6" name="Footer Placeholder 5">
            <a:extLst>
              <a:ext uri="{FF2B5EF4-FFF2-40B4-BE49-F238E27FC236}">
                <a16:creationId xmlns="" xmlns:a16="http://schemas.microsoft.com/office/drawing/2014/main" id="{3B4C7704-2DEE-44AA-A87A-1535CB7FAE1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 xmlns:a16="http://schemas.microsoft.com/office/drawing/2014/main" id="{ACBB346C-4DC8-4CF4-A354-86A45EBD542A}"/>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4139342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EBC82A-9E1A-4DC6-8328-873D042A6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F5B0F5FF-67B7-4118-86F0-0ECB2FC2B0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272AAF1A-ADDD-4073-B3D2-81A0A932DD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88BA84FA-CF11-42BB-B287-5A2D657913E9}"/>
              </a:ext>
            </a:extLst>
          </p:cNvPr>
          <p:cNvSpPr>
            <a:spLocks noGrp="1"/>
          </p:cNvSpPr>
          <p:nvPr>
            <p:ph type="dt" sz="half" idx="10"/>
          </p:nvPr>
        </p:nvSpPr>
        <p:spPr/>
        <p:txBody>
          <a:bodyPr/>
          <a:lstStyle/>
          <a:p>
            <a:fld id="{50CA2194-D789-49E5-9E26-41E04AE8DA66}" type="datetime1">
              <a:rPr lang="en-IN" smtClean="0"/>
              <a:t>22-03-2022</a:t>
            </a:fld>
            <a:endParaRPr lang="en-IN"/>
          </a:p>
        </p:txBody>
      </p:sp>
      <p:sp>
        <p:nvSpPr>
          <p:cNvPr id="6" name="Footer Placeholder 5">
            <a:extLst>
              <a:ext uri="{FF2B5EF4-FFF2-40B4-BE49-F238E27FC236}">
                <a16:creationId xmlns="" xmlns:a16="http://schemas.microsoft.com/office/drawing/2014/main" id="{4EFFE128-DD2E-4300-9B2A-9F4ED0F37987}"/>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 xmlns:a16="http://schemas.microsoft.com/office/drawing/2014/main" id="{DD543ABA-D06E-438B-AFE5-95DC346AD269}"/>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val="327960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484EB9E-9C8E-4960-A5C3-97B9FFA1D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4014B24D-B5BF-45BB-9FA8-F7FAC36862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3191FD94-DE72-4A07-9B56-1EE83099E7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828086-9B7C-4976-90BC-FB571ECD1C60}" type="datetime1">
              <a:rPr lang="en-IN" smtClean="0"/>
              <a:t>22-03-2022</a:t>
            </a:fld>
            <a:endParaRPr lang="en-IN"/>
          </a:p>
        </p:txBody>
      </p:sp>
      <p:sp>
        <p:nvSpPr>
          <p:cNvPr id="5" name="Footer Placeholder 4">
            <a:extLst>
              <a:ext uri="{FF2B5EF4-FFF2-40B4-BE49-F238E27FC236}">
                <a16:creationId xmlns="" xmlns:a16="http://schemas.microsoft.com/office/drawing/2014/main" id="{706E6EE9-664F-4386-8409-E335C11DE2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 xmlns:a16="http://schemas.microsoft.com/office/drawing/2014/main" id="{000BFCB3-2001-4745-AD53-E4CD5CBF9D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F2A1F-BD3F-4D6B-AE2B-6885BE92B141}" type="slidenum">
              <a:rPr lang="en-IN" smtClean="0"/>
              <a:pPr/>
              <a:t>‹#›</a:t>
            </a:fld>
            <a:endParaRPr lang="en-IN"/>
          </a:p>
        </p:txBody>
      </p:sp>
    </p:spTree>
    <p:extLst>
      <p:ext uri="{BB962C8B-B14F-4D97-AF65-F5344CB8AC3E}">
        <p14:creationId xmlns:p14="http://schemas.microsoft.com/office/powerpoint/2010/main" val="245892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3"/>
          <a:srcRect/>
          <a:stretch>
            <a:fillRect/>
          </a:stretch>
        </p:blipFill>
        <p:spPr bwMode="auto">
          <a:xfrm>
            <a:off x="1350387" y="0"/>
            <a:ext cx="8717251" cy="4533566"/>
          </a:xfrm>
          <a:prstGeom prst="rect">
            <a:avLst/>
          </a:prstGeom>
          <a:noFill/>
          <a:ln w="9525">
            <a:noFill/>
            <a:miter lim="800000"/>
            <a:headEnd/>
            <a:tailEnd/>
          </a:ln>
          <a:effectLst/>
        </p:spPr>
      </p:pic>
      <p:sp>
        <p:nvSpPr>
          <p:cNvPr id="2" name="Title 1">
            <a:extLst>
              <a:ext uri="{FF2B5EF4-FFF2-40B4-BE49-F238E27FC236}">
                <a16:creationId xmlns="" xmlns:a16="http://schemas.microsoft.com/office/drawing/2014/main" id="{F9A4D3CD-814D-4F06-B945-C594B9D7C07E}"/>
              </a:ext>
            </a:extLst>
          </p:cNvPr>
          <p:cNvSpPr>
            <a:spLocks noGrp="1"/>
          </p:cNvSpPr>
          <p:nvPr>
            <p:ph type="ctrTitle"/>
          </p:nvPr>
        </p:nvSpPr>
        <p:spPr>
          <a:xfrm>
            <a:off x="1514764" y="4193309"/>
            <a:ext cx="9144000" cy="1145454"/>
          </a:xfrm>
        </p:spPr>
        <p:txBody>
          <a:bodyPr/>
          <a:lstStyle/>
          <a:p>
            <a:r>
              <a:rPr lang="en-IN" b="1" dirty="0">
                <a:solidFill>
                  <a:srgbClr val="00B0F0"/>
                </a:solidFill>
                <a:latin typeface="Times New Roman" panose="02020603050405020304" pitchFamily="18" charset="0"/>
                <a:cs typeface="Times New Roman" panose="02020603050405020304" pitchFamily="18" charset="0"/>
              </a:rPr>
              <a:t>Big-Data </a:t>
            </a:r>
            <a:r>
              <a:rPr lang="en-IN" b="1" dirty="0" smtClean="0">
                <a:solidFill>
                  <a:srgbClr val="00B0F0"/>
                </a:solidFill>
                <a:latin typeface="Times New Roman" panose="02020603050405020304" pitchFamily="18" charset="0"/>
                <a:cs typeface="Times New Roman" panose="02020603050405020304" pitchFamily="18" charset="0"/>
              </a:rPr>
              <a:t>Storage Concepts</a:t>
            </a:r>
            <a:endParaRPr lang="en-IN" b="1" dirty="0">
              <a:solidFill>
                <a:srgbClr val="00B0F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 xmlns:a16="http://schemas.microsoft.com/office/drawing/2014/main" id="{D1F81489-C512-4229-A342-1FF3631F6128}"/>
              </a:ext>
            </a:extLst>
          </p:cNvPr>
          <p:cNvSpPr>
            <a:spLocks noGrp="1"/>
          </p:cNvSpPr>
          <p:nvPr>
            <p:ph type="subTitle" idx="1"/>
          </p:nvPr>
        </p:nvSpPr>
        <p:spPr>
          <a:xfrm>
            <a:off x="1708727" y="5412509"/>
            <a:ext cx="9144000" cy="925944"/>
          </a:xfrm>
        </p:spPr>
        <p:txBody>
          <a:bodyPr>
            <a:normAutofit/>
          </a:bodyPr>
          <a:lstStyle/>
          <a:p>
            <a:r>
              <a:rPr lang="en-IN" sz="4400" dirty="0" smtClean="0">
                <a:solidFill>
                  <a:srgbClr val="00B0F0"/>
                </a:solidFill>
                <a:latin typeface="Times New Roman" panose="02020603050405020304" pitchFamily="18" charset="0"/>
                <a:cs typeface="Times New Roman" panose="02020603050405020304" pitchFamily="18" charset="0"/>
              </a:rPr>
              <a:t>Lecture4: Fundamentals of Big Data</a:t>
            </a:r>
          </a:p>
          <a:p>
            <a:endParaRPr lang="en-IN" sz="2300" dirty="0" smtClean="0">
              <a:solidFill>
                <a:srgbClr val="00B0F0"/>
              </a:solidFill>
              <a:latin typeface="Times New Roman" panose="02020603050405020304" pitchFamily="18" charset="0"/>
              <a:cs typeface="Times New Roman" panose="02020603050405020304" pitchFamily="18" charset="0"/>
            </a:endParaRPr>
          </a:p>
          <a:p>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1402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The data procurement refers ------ </a:t>
            </a:r>
            <a:endParaRPr lang="en-US" dirty="0" smtClean="0"/>
          </a:p>
          <a:p>
            <a:pPr marL="514350" indent="-514350">
              <a:buFont typeface="+mj-lt"/>
              <a:buAutoNum type="alphaUcPeriod"/>
            </a:pPr>
            <a:r>
              <a:rPr lang="en-US" dirty="0"/>
              <a:t>acquisition of data </a:t>
            </a:r>
            <a:endParaRPr lang="en-US" dirty="0" smtClean="0"/>
          </a:p>
          <a:p>
            <a:pPr marL="514350" indent="-514350">
              <a:buFont typeface="+mj-lt"/>
              <a:buAutoNum type="alphaUcPeriod"/>
            </a:pPr>
            <a:r>
              <a:rPr lang="en-US" dirty="0"/>
              <a:t>Performing analytics </a:t>
            </a:r>
            <a:endParaRPr lang="en-US" dirty="0" smtClean="0"/>
          </a:p>
          <a:p>
            <a:pPr marL="514350" indent="-514350">
              <a:buFont typeface="+mj-lt"/>
              <a:buAutoNum type="alphaUcPeriod"/>
            </a:pPr>
            <a:r>
              <a:rPr lang="en-US" dirty="0"/>
              <a:t>Both A and B </a:t>
            </a:r>
            <a:endParaRPr lang="en-US" dirty="0" smtClean="0"/>
          </a:p>
          <a:p>
            <a:pPr marL="514350" indent="-514350">
              <a:buFont typeface="+mj-lt"/>
              <a:buAutoNum type="alphaUcPeriod"/>
            </a:pPr>
            <a:r>
              <a:rPr lang="en-US" dirty="0"/>
              <a:t>Securing data </a:t>
            </a:r>
          </a:p>
        </p:txBody>
      </p:sp>
    </p:spTree>
    <p:extLst>
      <p:ext uri="{BB962C8B-B14F-4D97-AF65-F5344CB8AC3E}">
        <p14:creationId xmlns:p14="http://schemas.microsoft.com/office/powerpoint/2010/main" val="2124170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a:stretch>
            <a:fillRect/>
          </a:stretch>
        </p:blipFill>
        <p:spPr bwMode="auto">
          <a:xfrm>
            <a:off x="6943582" y="1287896"/>
            <a:ext cx="5082164" cy="4172257"/>
          </a:xfrm>
          <a:prstGeom prst="rect">
            <a:avLst/>
          </a:prstGeom>
          <a:noFill/>
          <a:ln w="9525">
            <a:noFill/>
            <a:miter lim="800000"/>
            <a:headEnd/>
            <a:tailEnd/>
          </a:ln>
          <a:effectLst/>
        </p:spPr>
      </p:pic>
      <p:sp>
        <p:nvSpPr>
          <p:cNvPr id="2" name="Title 1"/>
          <p:cNvSpPr>
            <a:spLocks noGrp="1"/>
          </p:cNvSpPr>
          <p:nvPr>
            <p:ph type="title"/>
          </p:nvPr>
        </p:nvSpPr>
        <p:spPr>
          <a:xfrm>
            <a:off x="838200" y="365126"/>
            <a:ext cx="10515600" cy="632402"/>
          </a:xfrm>
        </p:spPr>
        <p:txBody>
          <a:bodyPr>
            <a:normAutofit fontScale="90000"/>
          </a:bodyPr>
          <a:lstStyle/>
          <a:p>
            <a:r>
              <a:rPr lang="en-US" b="1" dirty="0" err="1" smtClean="0"/>
              <a:t>NoSQL</a:t>
            </a:r>
            <a:endParaRPr lang="en-US" dirty="0"/>
          </a:p>
        </p:txBody>
      </p:sp>
      <p:sp>
        <p:nvSpPr>
          <p:cNvPr id="3" name="Content Placeholder 2"/>
          <p:cNvSpPr>
            <a:spLocks noGrp="1"/>
          </p:cNvSpPr>
          <p:nvPr>
            <p:ph idx="1"/>
          </p:nvPr>
        </p:nvSpPr>
        <p:spPr>
          <a:xfrm>
            <a:off x="413327" y="1049771"/>
            <a:ext cx="6754091" cy="5184774"/>
          </a:xfrm>
        </p:spPr>
        <p:txBody>
          <a:bodyPr>
            <a:normAutofit fontScale="85000" lnSpcReduction="20000"/>
          </a:bodyPr>
          <a:lstStyle/>
          <a:p>
            <a:r>
              <a:rPr lang="en-US" dirty="0" smtClean="0"/>
              <a:t>A Not-only SQL (</a:t>
            </a:r>
            <a:r>
              <a:rPr lang="en-US" dirty="0" err="1" smtClean="0"/>
              <a:t>NoSQL</a:t>
            </a:r>
            <a:r>
              <a:rPr lang="en-US" dirty="0" smtClean="0"/>
              <a:t>) database is a non-relational database that is </a:t>
            </a:r>
            <a:r>
              <a:rPr lang="en-US" dirty="0" smtClean="0">
                <a:solidFill>
                  <a:srgbClr val="FF0000"/>
                </a:solidFill>
              </a:rPr>
              <a:t>highly scalable, fault-tolerant </a:t>
            </a:r>
            <a:r>
              <a:rPr lang="en-US" dirty="0" smtClean="0"/>
              <a:t>and specifically designed to house semi-structured and unstructured data.</a:t>
            </a:r>
          </a:p>
          <a:p>
            <a:r>
              <a:rPr lang="en-US" dirty="0" smtClean="0"/>
              <a:t>A </a:t>
            </a:r>
            <a:r>
              <a:rPr lang="en-US" dirty="0" err="1" smtClean="0"/>
              <a:t>NoSQL</a:t>
            </a:r>
            <a:r>
              <a:rPr lang="en-US" dirty="0" smtClean="0"/>
              <a:t> database often provides an API-based query interface that can be called from within an application. </a:t>
            </a:r>
          </a:p>
          <a:p>
            <a:r>
              <a:rPr lang="en-US" dirty="0" err="1" smtClean="0"/>
              <a:t>NoSQL</a:t>
            </a:r>
            <a:r>
              <a:rPr lang="en-US" dirty="0" smtClean="0"/>
              <a:t> databases also support query languages other than Structured Query Language (SQL) because SQL was designed to query structured data stored within a relational database. </a:t>
            </a:r>
          </a:p>
          <a:p>
            <a:r>
              <a:rPr lang="en-US" dirty="0" smtClean="0"/>
              <a:t>As an example, a </a:t>
            </a:r>
            <a:r>
              <a:rPr lang="en-US" dirty="0" err="1" smtClean="0"/>
              <a:t>NoSQL</a:t>
            </a:r>
            <a:r>
              <a:rPr lang="en-US" dirty="0" smtClean="0"/>
              <a:t> database that is optimized to store XML files will often use </a:t>
            </a:r>
            <a:r>
              <a:rPr lang="en-US" dirty="0" err="1" smtClean="0"/>
              <a:t>XQuery</a:t>
            </a:r>
            <a:r>
              <a:rPr lang="en-US" dirty="0" smtClean="0"/>
              <a:t> as the query language. Likewise, a </a:t>
            </a:r>
            <a:r>
              <a:rPr lang="en-US" dirty="0" err="1" smtClean="0"/>
              <a:t>NoSQL</a:t>
            </a:r>
            <a:r>
              <a:rPr lang="en-US" dirty="0" smtClean="0"/>
              <a:t> database designed to store RDF data will use SPARQL to query the relationships it contains. That being said, there are some </a:t>
            </a:r>
            <a:r>
              <a:rPr lang="en-US" dirty="0" err="1" smtClean="0"/>
              <a:t>NoSQL</a:t>
            </a:r>
            <a:r>
              <a:rPr lang="en-US" dirty="0" smtClean="0"/>
              <a:t> databases that also provide an SQL-like query interface.</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927873" y="365125"/>
            <a:ext cx="7743825" cy="5819775"/>
          </a:xfrm>
          <a:prstGeom prst="rect">
            <a:avLst/>
          </a:prstGeom>
        </p:spPr>
      </p:pic>
    </p:spTree>
    <p:extLst>
      <p:ext uri="{BB962C8B-B14F-4D97-AF65-F5344CB8AC3E}">
        <p14:creationId xmlns:p14="http://schemas.microsoft.com/office/powerpoint/2010/main" val="3151365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smtClean="0"/>
              <a:t>Non-relational database:</a:t>
            </a:r>
          </a:p>
          <a:p>
            <a:pPr marL="0" indent="0">
              <a:buNone/>
            </a:pPr>
            <a:r>
              <a:rPr lang="en-US" dirty="0"/>
              <a:t>A non-relational database is </a:t>
            </a:r>
            <a:r>
              <a:rPr lang="en-US" b="1" dirty="0"/>
              <a:t>a database that does not use the tabular schema of rows and columns found in most traditional database systems</a:t>
            </a:r>
            <a:r>
              <a:rPr lang="en-US" dirty="0" smtClean="0"/>
              <a:t>.</a:t>
            </a:r>
          </a:p>
          <a:p>
            <a:pPr marL="0" indent="0">
              <a:buNone/>
            </a:pPr>
            <a:r>
              <a:rPr lang="en-US" dirty="0" err="1"/>
              <a:t>examples:</a:t>
            </a:r>
            <a:r>
              <a:rPr lang="en-US" b="1" dirty="0" err="1"/>
              <a:t>MongoDB</a:t>
            </a:r>
            <a:r>
              <a:rPr lang="en-US" b="1" dirty="0"/>
              <a:t>, Apache Cassandra, </a:t>
            </a:r>
            <a:r>
              <a:rPr lang="en-US" b="1" dirty="0" err="1"/>
              <a:t>Redis</a:t>
            </a:r>
            <a:r>
              <a:rPr lang="en-US" b="1" dirty="0"/>
              <a:t>, </a:t>
            </a:r>
            <a:r>
              <a:rPr lang="en-US" b="1" dirty="0" err="1"/>
              <a:t>Couchbase</a:t>
            </a:r>
            <a:r>
              <a:rPr lang="en-US" b="1" dirty="0"/>
              <a:t> and Apache </a:t>
            </a:r>
            <a:r>
              <a:rPr lang="en-US" b="1" dirty="0" err="1"/>
              <a:t>HBase</a:t>
            </a:r>
            <a:r>
              <a:rPr lang="en-US" dirty="0"/>
              <a:t>.</a:t>
            </a:r>
          </a:p>
        </p:txBody>
      </p:sp>
    </p:spTree>
    <p:extLst>
      <p:ext uri="{BB962C8B-B14F-4D97-AF65-F5344CB8AC3E}">
        <p14:creationId xmlns:p14="http://schemas.microsoft.com/office/powerpoint/2010/main" val="80421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 a non relational database?</a:t>
            </a:r>
          </a:p>
        </p:txBody>
      </p:sp>
      <p:sp>
        <p:nvSpPr>
          <p:cNvPr id="3" name="Content Placeholder 2"/>
          <p:cNvSpPr>
            <a:spLocks noGrp="1"/>
          </p:cNvSpPr>
          <p:nvPr>
            <p:ph idx="1"/>
          </p:nvPr>
        </p:nvSpPr>
        <p:spPr/>
        <p:txBody>
          <a:bodyPr/>
          <a:lstStyle/>
          <a:p>
            <a:r>
              <a:rPr lang="en-US" dirty="0"/>
              <a:t>Non-relational databases </a:t>
            </a:r>
            <a:r>
              <a:rPr lang="en-US" b="1" dirty="0"/>
              <a:t>often perform faster because a query doesn't have to view several tables in order to deliver an answer</a:t>
            </a:r>
            <a:r>
              <a:rPr lang="en-US" dirty="0"/>
              <a:t>, as relational datasets often do. </a:t>
            </a:r>
            <a:endParaRPr lang="en-US" dirty="0" smtClean="0"/>
          </a:p>
          <a:p>
            <a:r>
              <a:rPr lang="en-US" dirty="0" smtClean="0"/>
              <a:t>Non-relational </a:t>
            </a:r>
            <a:r>
              <a:rPr lang="en-US" dirty="0"/>
              <a:t>databases are therefore ideal for storing data that may be changed frequently or for applications that handle many different kinds of data.</a:t>
            </a:r>
          </a:p>
        </p:txBody>
      </p:sp>
    </p:spTree>
    <p:extLst>
      <p:ext uri="{BB962C8B-B14F-4D97-AF65-F5344CB8AC3E}">
        <p14:creationId xmlns:p14="http://schemas.microsoft.com/office/powerpoint/2010/main" val="2446427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Due to the need to store Big Data datasets, often in multiple copies, innovative storage strategies and technologies have been created to achieve cost-effective and highly scalable storage solutions. Some of them are-</a:t>
            </a:r>
          </a:p>
          <a:p>
            <a:pPr marL="514350" indent="-514350">
              <a:buNone/>
            </a:pPr>
            <a:r>
              <a:rPr lang="en-US" dirty="0" smtClean="0"/>
              <a:t>A. My SQL</a:t>
            </a:r>
          </a:p>
          <a:p>
            <a:pPr marL="514350" indent="-514350">
              <a:buNone/>
            </a:pPr>
            <a:r>
              <a:rPr lang="en-US" dirty="0" smtClean="0"/>
              <a:t>B. Cluster</a:t>
            </a:r>
          </a:p>
          <a:p>
            <a:pPr marL="514350" indent="-514350">
              <a:buNone/>
            </a:pPr>
            <a:r>
              <a:rPr lang="en-US" dirty="0" smtClean="0"/>
              <a:t>C. </a:t>
            </a:r>
            <a:r>
              <a:rPr lang="en-US" dirty="0" err="1" smtClean="0"/>
              <a:t>NoSQL</a:t>
            </a:r>
            <a:endParaRPr lang="en-US" dirty="0" smtClean="0"/>
          </a:p>
          <a:p>
            <a:pPr marL="514350" indent="-514350">
              <a:buNone/>
            </a:pPr>
            <a:r>
              <a:rPr lang="en-US" dirty="0" smtClean="0"/>
              <a:t>D. All</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6651954" y="434109"/>
            <a:ext cx="5540046" cy="4633047"/>
          </a:xfrm>
          <a:prstGeom prst="rect">
            <a:avLst/>
          </a:prstGeom>
          <a:noFill/>
          <a:ln w="9525">
            <a:noFill/>
            <a:miter lim="800000"/>
            <a:headEnd/>
            <a:tailEnd/>
          </a:ln>
          <a:effectLst/>
        </p:spPr>
      </p:pic>
      <p:sp>
        <p:nvSpPr>
          <p:cNvPr id="2" name="Title 1"/>
          <p:cNvSpPr>
            <a:spLocks noGrp="1"/>
          </p:cNvSpPr>
          <p:nvPr>
            <p:ph type="title"/>
          </p:nvPr>
        </p:nvSpPr>
        <p:spPr>
          <a:xfrm>
            <a:off x="838200" y="365125"/>
            <a:ext cx="10515600" cy="909493"/>
          </a:xfrm>
        </p:spPr>
        <p:txBody>
          <a:bodyPr/>
          <a:lstStyle/>
          <a:p>
            <a:r>
              <a:rPr lang="en-US" b="1" dirty="0" err="1" smtClean="0"/>
              <a:t>Sharding</a:t>
            </a:r>
            <a:endParaRPr lang="en-US" dirty="0"/>
          </a:p>
        </p:txBody>
      </p:sp>
      <p:sp>
        <p:nvSpPr>
          <p:cNvPr id="3" name="Content Placeholder 2"/>
          <p:cNvSpPr>
            <a:spLocks noGrp="1"/>
          </p:cNvSpPr>
          <p:nvPr>
            <p:ph idx="1"/>
          </p:nvPr>
        </p:nvSpPr>
        <p:spPr>
          <a:xfrm>
            <a:off x="424873" y="1302328"/>
            <a:ext cx="6594763" cy="4883872"/>
          </a:xfrm>
        </p:spPr>
        <p:txBody>
          <a:bodyPr>
            <a:normAutofit/>
          </a:bodyPr>
          <a:lstStyle/>
          <a:p>
            <a:r>
              <a:rPr lang="en-US" dirty="0" err="1" smtClean="0"/>
              <a:t>Sharding</a:t>
            </a:r>
            <a:r>
              <a:rPr lang="en-US" dirty="0" smtClean="0"/>
              <a:t> is the process of horizontally partitioning a large dataset into a collection of smaller, more manageable datasets called </a:t>
            </a:r>
            <a:r>
              <a:rPr lang="en-US" i="1" dirty="0" smtClean="0"/>
              <a:t>shards. The shards are distributed across </a:t>
            </a:r>
            <a:r>
              <a:rPr lang="en-US" dirty="0" smtClean="0"/>
              <a:t>multiple nodes, where a node is a server or a machine </a:t>
            </a:r>
          </a:p>
          <a:p>
            <a:r>
              <a:rPr lang="en-US" dirty="0" smtClean="0"/>
              <a:t>Each shard is stored on a separate node and each node is responsible for only the data stored on it. Each shard shares the same schema, and all shards collectively represent the complete dataset.</a:t>
            </a:r>
            <a:endParaRPr lang="en-US" dirty="0"/>
          </a:p>
        </p:txBody>
      </p:sp>
      <p:sp>
        <p:nvSpPr>
          <p:cNvPr id="6" name="Rectangle 5"/>
          <p:cNvSpPr/>
          <p:nvPr/>
        </p:nvSpPr>
        <p:spPr>
          <a:xfrm>
            <a:off x="7056582" y="5267189"/>
            <a:ext cx="4913745" cy="923330"/>
          </a:xfrm>
          <a:prstGeom prst="rect">
            <a:avLst/>
          </a:prstGeom>
        </p:spPr>
        <p:txBody>
          <a:bodyPr wrap="square">
            <a:spAutoFit/>
          </a:bodyPr>
          <a:lstStyle/>
          <a:p>
            <a:r>
              <a:rPr lang="en-US" i="1" dirty="0" smtClean="0"/>
              <a:t>An example of </a:t>
            </a:r>
            <a:r>
              <a:rPr lang="en-US" i="1" dirty="0" err="1" smtClean="0"/>
              <a:t>sharding</a:t>
            </a:r>
            <a:r>
              <a:rPr lang="en-US" i="1" dirty="0" smtClean="0"/>
              <a:t> where a dataset is spread across Node A and Node B,  resulting in Shard A and Shard B, respectively.</a:t>
            </a:r>
            <a:endParaRPr lang="en-US" i="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Performing analytics on datasets can reveal-------- about organizations or individuals. </a:t>
            </a:r>
            <a:endParaRPr lang="en-US" dirty="0" smtClean="0"/>
          </a:p>
          <a:p>
            <a:pPr marL="514350" indent="-514350">
              <a:buFont typeface="+mj-lt"/>
              <a:buAutoNum type="alphaUcPeriod"/>
            </a:pPr>
            <a:r>
              <a:rPr lang="en-US" dirty="0"/>
              <a:t>Confidential information </a:t>
            </a:r>
            <a:endParaRPr lang="en-US" dirty="0" smtClean="0"/>
          </a:p>
          <a:p>
            <a:pPr marL="514350" indent="-514350">
              <a:buFont typeface="+mj-lt"/>
              <a:buAutoNum type="alphaUcPeriod"/>
            </a:pPr>
            <a:r>
              <a:rPr lang="en-US" dirty="0"/>
              <a:t>Outdated data </a:t>
            </a:r>
            <a:endParaRPr lang="en-US" dirty="0" smtClean="0"/>
          </a:p>
          <a:p>
            <a:pPr marL="514350" indent="-514350">
              <a:buFont typeface="+mj-lt"/>
              <a:buAutoNum type="alphaUcPeriod"/>
            </a:pPr>
            <a:r>
              <a:rPr lang="en-US" dirty="0"/>
              <a:t>Invalid data </a:t>
            </a:r>
            <a:endParaRPr lang="en-US" dirty="0" smtClean="0"/>
          </a:p>
          <a:p>
            <a:pPr marL="514350" indent="-514350">
              <a:buFont typeface="+mj-lt"/>
              <a:buAutoNum type="alphaUcPeriod"/>
            </a:pPr>
            <a:r>
              <a:rPr lang="en-US" dirty="0"/>
              <a:t>Poorly identified data </a:t>
            </a:r>
          </a:p>
        </p:txBody>
      </p:sp>
    </p:spTree>
    <p:extLst>
      <p:ext uri="{BB962C8B-B14F-4D97-AF65-F5344CB8AC3E}">
        <p14:creationId xmlns:p14="http://schemas.microsoft.com/office/powerpoint/2010/main" val="1387714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12824"/>
            <a:ext cx="10515600" cy="4351338"/>
          </a:xfrm>
        </p:spPr>
        <p:txBody>
          <a:bodyPr>
            <a:normAutofit/>
          </a:bodyPr>
          <a:lstStyle/>
          <a:p>
            <a:r>
              <a:rPr lang="en-US" dirty="0" err="1" smtClean="0"/>
              <a:t>Sharding</a:t>
            </a:r>
            <a:r>
              <a:rPr lang="en-US" dirty="0" smtClean="0"/>
              <a:t> is often transparent to the client, but this is not a requirement. </a:t>
            </a:r>
          </a:p>
          <a:p>
            <a:r>
              <a:rPr lang="en-US" dirty="0" err="1" smtClean="0"/>
              <a:t>Sharding</a:t>
            </a:r>
            <a:r>
              <a:rPr lang="en-US" dirty="0" smtClean="0"/>
              <a:t> allows the distribution of processing loads across multiple nodes to achieve horizontal scalability.</a:t>
            </a:r>
          </a:p>
          <a:p>
            <a:r>
              <a:rPr lang="en-US" dirty="0" smtClean="0"/>
              <a:t>Horizontal scaling is a method for increasing a system’s capacity by adding similar or higher capacity resources alongside existing resources. </a:t>
            </a:r>
          </a:p>
          <a:p>
            <a:r>
              <a:rPr lang="en-US" dirty="0" smtClean="0"/>
              <a:t>Since each node is responsible for only a part of the whole dataset, read/write times are greatly improved.</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sharding</a:t>
            </a:r>
            <a:r>
              <a:rPr lang="en-US" dirty="0" smtClean="0"/>
              <a:t> works in practice:</a:t>
            </a:r>
            <a:br>
              <a:rPr lang="en-US" dirty="0" smtClean="0"/>
            </a:br>
            <a:endParaRPr lang="en-US" dirty="0"/>
          </a:p>
        </p:txBody>
      </p:sp>
      <p:sp>
        <p:nvSpPr>
          <p:cNvPr id="3" name="Content Placeholder 2"/>
          <p:cNvSpPr>
            <a:spLocks noGrp="1"/>
          </p:cNvSpPr>
          <p:nvPr>
            <p:ph idx="1"/>
          </p:nvPr>
        </p:nvSpPr>
        <p:spPr>
          <a:xfrm>
            <a:off x="810490" y="1428461"/>
            <a:ext cx="5608783" cy="4351338"/>
          </a:xfrm>
        </p:spPr>
        <p:txBody>
          <a:bodyPr/>
          <a:lstStyle/>
          <a:p>
            <a:pPr marL="514350" indent="-514350" algn="just">
              <a:buAutoNum type="arabicPeriod"/>
            </a:pPr>
            <a:r>
              <a:rPr lang="en-US" dirty="0" smtClean="0"/>
              <a:t>Each shard can independently service reads and writes for the specific subset of data that it is responsible for.</a:t>
            </a:r>
          </a:p>
          <a:p>
            <a:pPr marL="514350" indent="-514350" algn="just">
              <a:buAutoNum type="arabicPeriod"/>
            </a:pPr>
            <a:r>
              <a:rPr lang="en-US" dirty="0" smtClean="0"/>
              <a:t>2. Depending on the query, data may need to be fetched from both shards.</a:t>
            </a:r>
            <a:endParaRPr lang="en-US" dirty="0"/>
          </a:p>
        </p:txBody>
      </p:sp>
      <p:pic>
        <p:nvPicPr>
          <p:cNvPr id="1026" name="Picture 2"/>
          <p:cNvPicPr>
            <a:picLocks noChangeAspect="1" noChangeArrowheads="1"/>
          </p:cNvPicPr>
          <p:nvPr/>
        </p:nvPicPr>
        <p:blipFill>
          <a:blip r:embed="rId2"/>
          <a:srcRect/>
          <a:stretch>
            <a:fillRect/>
          </a:stretch>
        </p:blipFill>
        <p:spPr bwMode="auto">
          <a:xfrm>
            <a:off x="7080539" y="769793"/>
            <a:ext cx="3905250" cy="5022850"/>
          </a:xfrm>
          <a:prstGeom prst="rect">
            <a:avLst/>
          </a:prstGeom>
          <a:noFill/>
          <a:ln w="9525">
            <a:noFill/>
            <a:miter lim="800000"/>
            <a:headEnd/>
            <a:tailEnd/>
          </a:ln>
          <a:effectLst/>
        </p:spPr>
      </p:pic>
      <p:sp>
        <p:nvSpPr>
          <p:cNvPr id="6" name="Rectangle 5"/>
          <p:cNvSpPr/>
          <p:nvPr/>
        </p:nvSpPr>
        <p:spPr>
          <a:xfrm>
            <a:off x="997527" y="5063944"/>
            <a:ext cx="6096000" cy="646331"/>
          </a:xfrm>
          <a:prstGeom prst="rect">
            <a:avLst/>
          </a:prstGeom>
        </p:spPr>
        <p:txBody>
          <a:bodyPr>
            <a:spAutoFit/>
          </a:bodyPr>
          <a:lstStyle/>
          <a:p>
            <a:r>
              <a:rPr lang="en-US" b="1" dirty="0" smtClean="0"/>
              <a:t>Figure : </a:t>
            </a:r>
            <a:r>
              <a:rPr lang="en-US" b="1" i="1" dirty="0" smtClean="0"/>
              <a:t>A </a:t>
            </a:r>
            <a:r>
              <a:rPr lang="en-US" b="1" i="1" dirty="0" err="1" smtClean="0"/>
              <a:t>sharding</a:t>
            </a:r>
            <a:r>
              <a:rPr lang="en-US" b="1" i="1" dirty="0" smtClean="0"/>
              <a:t> example where data is fetched from both Node A and Node B.</a:t>
            </a:r>
            <a:endParaRPr lang="en-US" i="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2"/>
          <a:srcRect/>
          <a:stretch>
            <a:fillRect/>
          </a:stretch>
        </p:blipFill>
        <p:spPr bwMode="auto">
          <a:xfrm>
            <a:off x="0" y="9331"/>
            <a:ext cx="1208843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which one is the most complex type of analysis??</a:t>
            </a:r>
          </a:p>
          <a:p>
            <a:pPr marL="514350" indent="-514350">
              <a:buAutoNum type="alphaUcPeriod"/>
            </a:pPr>
            <a:r>
              <a:rPr lang="en-US" dirty="0" smtClean="0"/>
              <a:t>Descriptive analytics  </a:t>
            </a:r>
          </a:p>
          <a:p>
            <a:pPr marL="514350" indent="-514350">
              <a:buNone/>
            </a:pPr>
            <a:r>
              <a:rPr lang="en-US" dirty="0" smtClean="0"/>
              <a:t>B. Diagnostic analytics   </a:t>
            </a:r>
          </a:p>
          <a:p>
            <a:pPr marL="514350" indent="-514350">
              <a:buNone/>
            </a:pPr>
            <a:r>
              <a:rPr lang="en-US" dirty="0" smtClean="0"/>
              <a:t>C. Predictive analytics  </a:t>
            </a:r>
          </a:p>
          <a:p>
            <a:pPr marL="514350" indent="-514350">
              <a:buNone/>
            </a:pPr>
            <a:r>
              <a:rPr lang="en-US" dirty="0" smtClean="0"/>
              <a:t>D. all of them </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9127" y="957407"/>
            <a:ext cx="10021456" cy="4351338"/>
          </a:xfrm>
        </p:spPr>
        <p:txBody>
          <a:bodyPr>
            <a:normAutofit/>
          </a:bodyPr>
          <a:lstStyle/>
          <a:p>
            <a:pPr algn="just"/>
            <a:r>
              <a:rPr lang="en-US" dirty="0" smtClean="0"/>
              <a:t>A benefit of </a:t>
            </a:r>
            <a:r>
              <a:rPr lang="en-US" dirty="0" err="1" smtClean="0"/>
              <a:t>sharding</a:t>
            </a:r>
            <a:r>
              <a:rPr lang="en-US" dirty="0" smtClean="0"/>
              <a:t> is that it provides </a:t>
            </a:r>
            <a:r>
              <a:rPr lang="en-US" b="1" dirty="0" smtClean="0"/>
              <a:t>partial tolerance </a:t>
            </a:r>
            <a:r>
              <a:rPr lang="en-US" dirty="0" smtClean="0"/>
              <a:t>toward failures. In case of a </a:t>
            </a:r>
            <a:r>
              <a:rPr lang="en-US" b="1" dirty="0" smtClean="0"/>
              <a:t>node failure</a:t>
            </a:r>
            <a:r>
              <a:rPr lang="en-US" dirty="0" smtClean="0"/>
              <a:t>, only data stored on that node is affected.</a:t>
            </a:r>
          </a:p>
          <a:p>
            <a:pPr algn="just"/>
            <a:r>
              <a:rPr lang="en-US" dirty="0" smtClean="0"/>
              <a:t>With regards to </a:t>
            </a:r>
            <a:r>
              <a:rPr lang="en-US" b="1" dirty="0" smtClean="0"/>
              <a:t>data partitioning</a:t>
            </a:r>
            <a:r>
              <a:rPr lang="en-US" dirty="0" smtClean="0"/>
              <a:t>, </a:t>
            </a:r>
            <a:r>
              <a:rPr lang="en-US" b="1" dirty="0" smtClean="0"/>
              <a:t>query patterns </a:t>
            </a:r>
            <a:r>
              <a:rPr lang="en-US" dirty="0" smtClean="0"/>
              <a:t>need to be taken into account so that shards themselves do not become performance bottlenecks. </a:t>
            </a:r>
          </a:p>
          <a:p>
            <a:pPr algn="just"/>
            <a:r>
              <a:rPr lang="en-US" dirty="0" smtClean="0"/>
              <a:t>For example, queries requiring data from multiple shards will impose performance penalties. Data locality keeps commonly accessed data co-located on a single shard and helps counter such performance issues.</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7361381" y="400051"/>
            <a:ext cx="4693804" cy="5245100"/>
          </a:xfrm>
          <a:prstGeom prst="rect">
            <a:avLst/>
          </a:prstGeom>
          <a:noFill/>
          <a:ln w="9525">
            <a:noFill/>
            <a:miter lim="800000"/>
            <a:headEnd/>
            <a:tailEnd/>
          </a:ln>
          <a:effectLst/>
        </p:spPr>
      </p:pic>
      <p:sp>
        <p:nvSpPr>
          <p:cNvPr id="2" name="Title 1"/>
          <p:cNvSpPr>
            <a:spLocks noGrp="1"/>
          </p:cNvSpPr>
          <p:nvPr>
            <p:ph type="title"/>
          </p:nvPr>
        </p:nvSpPr>
        <p:spPr>
          <a:xfrm>
            <a:off x="838200" y="365126"/>
            <a:ext cx="10515600" cy="983384"/>
          </a:xfrm>
        </p:spPr>
        <p:txBody>
          <a:bodyPr/>
          <a:lstStyle/>
          <a:p>
            <a:r>
              <a:rPr lang="en-US" b="1" dirty="0" smtClean="0"/>
              <a:t>Replication</a:t>
            </a:r>
            <a:endParaRPr lang="en-US" b="1" dirty="0"/>
          </a:p>
        </p:txBody>
      </p:sp>
      <p:sp>
        <p:nvSpPr>
          <p:cNvPr id="3" name="Content Placeholder 2"/>
          <p:cNvSpPr>
            <a:spLocks noGrp="1"/>
          </p:cNvSpPr>
          <p:nvPr>
            <p:ph idx="1"/>
          </p:nvPr>
        </p:nvSpPr>
        <p:spPr>
          <a:xfrm>
            <a:off x="450275" y="1382279"/>
            <a:ext cx="6569362" cy="4787611"/>
          </a:xfrm>
        </p:spPr>
        <p:txBody>
          <a:bodyPr>
            <a:normAutofit fontScale="85000" lnSpcReduction="20000"/>
          </a:bodyPr>
          <a:lstStyle/>
          <a:p>
            <a:pPr algn="just">
              <a:buNone/>
            </a:pPr>
            <a:r>
              <a:rPr lang="en-US" dirty="0" smtClean="0"/>
              <a:t>Replication stores </a:t>
            </a:r>
            <a:r>
              <a:rPr lang="en-US" b="1" dirty="0" smtClean="0"/>
              <a:t>multiple copies </a:t>
            </a:r>
            <a:r>
              <a:rPr lang="en-US" dirty="0" smtClean="0"/>
              <a:t>of a dataset, known as </a:t>
            </a:r>
            <a:r>
              <a:rPr lang="en-US" b="1" i="1" dirty="0" smtClean="0"/>
              <a:t>replicas</a:t>
            </a:r>
            <a:r>
              <a:rPr lang="en-US" i="1" dirty="0" smtClean="0"/>
              <a:t>, on </a:t>
            </a:r>
            <a:r>
              <a:rPr lang="en-US" b="1" i="1" dirty="0" smtClean="0"/>
              <a:t>multiple nodes</a:t>
            </a:r>
            <a:r>
              <a:rPr lang="en-US" dirty="0" smtClean="0"/>
              <a:t>. </a:t>
            </a:r>
          </a:p>
          <a:p>
            <a:pPr algn="just">
              <a:buNone/>
            </a:pPr>
            <a:endParaRPr lang="en-US" dirty="0" smtClean="0"/>
          </a:p>
          <a:p>
            <a:pPr algn="just">
              <a:buNone/>
            </a:pPr>
            <a:r>
              <a:rPr lang="en-US" dirty="0" smtClean="0"/>
              <a:t>Replication provides </a:t>
            </a:r>
            <a:r>
              <a:rPr lang="en-US" b="1" dirty="0" smtClean="0"/>
              <a:t>scalability</a:t>
            </a:r>
            <a:r>
              <a:rPr lang="en-US" dirty="0" smtClean="0"/>
              <a:t> and </a:t>
            </a:r>
            <a:r>
              <a:rPr lang="en-US" b="1" dirty="0" smtClean="0"/>
              <a:t>availability</a:t>
            </a:r>
            <a:r>
              <a:rPr lang="en-US" dirty="0" smtClean="0"/>
              <a:t> due to the fact that the same data is replicated on various nodes. </a:t>
            </a:r>
          </a:p>
          <a:p>
            <a:pPr algn="just">
              <a:buNone/>
            </a:pPr>
            <a:r>
              <a:rPr lang="en-US" b="1" dirty="0" smtClean="0"/>
              <a:t>Fault tolerance </a:t>
            </a:r>
            <a:r>
              <a:rPr lang="en-US" dirty="0" smtClean="0"/>
              <a:t>is also achieved since data redundancy ensures that data is not lost when an individual node fails. </a:t>
            </a:r>
          </a:p>
          <a:p>
            <a:pPr algn="just">
              <a:buNone/>
            </a:pPr>
            <a:endParaRPr lang="en-US" dirty="0" smtClean="0"/>
          </a:p>
          <a:p>
            <a:pPr algn="just">
              <a:buNone/>
            </a:pPr>
            <a:r>
              <a:rPr lang="en-US" dirty="0" smtClean="0"/>
              <a:t>There are two different methods that are used to implement replication:</a:t>
            </a:r>
          </a:p>
          <a:p>
            <a:pPr algn="just">
              <a:buNone/>
            </a:pPr>
            <a:r>
              <a:rPr lang="en-US" dirty="0" smtClean="0"/>
              <a:t>• master-slave</a:t>
            </a:r>
          </a:p>
          <a:p>
            <a:pPr algn="just">
              <a:buNone/>
            </a:pPr>
            <a:r>
              <a:rPr lang="en-US" dirty="0" smtClean="0"/>
              <a:t>• peer-to-peer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2"/>
          <a:srcRect/>
          <a:stretch>
            <a:fillRect/>
          </a:stretch>
        </p:blipFill>
        <p:spPr bwMode="auto">
          <a:xfrm>
            <a:off x="0" y="0"/>
            <a:ext cx="1208843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The process of horizontally partitioning a large dataset into a collection of smaller, more manageable datasets called-</a:t>
            </a:r>
          </a:p>
          <a:p>
            <a:pPr marL="514350" indent="-514350">
              <a:buAutoNum type="alphaUcPeriod"/>
            </a:pPr>
            <a:r>
              <a:rPr lang="en-US" dirty="0" smtClean="0"/>
              <a:t>Clustering</a:t>
            </a:r>
          </a:p>
          <a:p>
            <a:pPr marL="514350" indent="-514350">
              <a:buAutoNum type="alphaUcPeriod"/>
            </a:pPr>
            <a:r>
              <a:rPr lang="en-US" dirty="0" smtClean="0"/>
              <a:t>Wrangling</a:t>
            </a:r>
          </a:p>
          <a:p>
            <a:pPr marL="514350" indent="-514350">
              <a:buAutoNum type="alphaUcPeriod"/>
            </a:pPr>
            <a:r>
              <a:rPr lang="en-US" dirty="0" err="1" smtClean="0"/>
              <a:t>Sharding</a:t>
            </a:r>
            <a:endParaRPr lang="en-US" dirty="0" smtClean="0"/>
          </a:p>
          <a:p>
            <a:pPr marL="514350" indent="-514350">
              <a:buAutoNum type="alphaUcPeriod"/>
            </a:pPr>
            <a:r>
              <a:rPr lang="en-US" dirty="0" smtClean="0"/>
              <a:t>Replication</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Master-Slave</a:t>
            </a:r>
            <a:br>
              <a:rPr lang="en-US" b="1" dirty="0" smtClean="0"/>
            </a:br>
            <a:endParaRPr lang="en-US" dirty="0"/>
          </a:p>
        </p:txBody>
      </p:sp>
      <p:sp>
        <p:nvSpPr>
          <p:cNvPr id="3" name="Content Placeholder 2"/>
          <p:cNvSpPr>
            <a:spLocks noGrp="1"/>
          </p:cNvSpPr>
          <p:nvPr>
            <p:ph idx="1"/>
          </p:nvPr>
        </p:nvSpPr>
        <p:spPr>
          <a:xfrm>
            <a:off x="357909" y="1077479"/>
            <a:ext cx="6393873" cy="5036993"/>
          </a:xfrm>
        </p:spPr>
        <p:txBody>
          <a:bodyPr>
            <a:normAutofit lnSpcReduction="10000"/>
          </a:bodyPr>
          <a:lstStyle/>
          <a:p>
            <a:pPr algn="just"/>
            <a:r>
              <a:rPr lang="en-US" dirty="0" smtClean="0"/>
              <a:t>During master-slave replication, nodes are arranged in a master-slave configuration, and all data is written to a master node. </a:t>
            </a:r>
          </a:p>
          <a:p>
            <a:pPr algn="just"/>
            <a:r>
              <a:rPr lang="en-US" dirty="0" smtClean="0"/>
              <a:t>Once saved, the data is replicated over to multiple slave nodes. </a:t>
            </a:r>
          </a:p>
          <a:p>
            <a:pPr algn="just"/>
            <a:r>
              <a:rPr lang="en-US" dirty="0" smtClean="0"/>
              <a:t>All </a:t>
            </a:r>
            <a:r>
              <a:rPr lang="en-US" b="1" dirty="0" smtClean="0"/>
              <a:t>external write requests</a:t>
            </a:r>
            <a:r>
              <a:rPr lang="en-US" dirty="0" smtClean="0"/>
              <a:t>, including insert, update and delete, occur on the </a:t>
            </a:r>
            <a:r>
              <a:rPr lang="en-US" b="1" dirty="0" smtClean="0"/>
              <a:t>master node</a:t>
            </a:r>
            <a:r>
              <a:rPr lang="en-US" dirty="0" smtClean="0"/>
              <a:t>, </a:t>
            </a:r>
          </a:p>
          <a:p>
            <a:pPr algn="just"/>
            <a:r>
              <a:rPr lang="en-US" dirty="0" smtClean="0"/>
              <a:t>whereas </a:t>
            </a:r>
            <a:r>
              <a:rPr lang="en-US" b="1" dirty="0" smtClean="0"/>
              <a:t>read requests </a:t>
            </a:r>
            <a:r>
              <a:rPr lang="en-US" dirty="0" smtClean="0"/>
              <a:t>can be fulfilled by any </a:t>
            </a:r>
            <a:r>
              <a:rPr lang="en-US" b="1" dirty="0" smtClean="0"/>
              <a:t>slave node</a:t>
            </a:r>
            <a:r>
              <a:rPr lang="en-US" dirty="0" smtClean="0"/>
              <a:t>. </a:t>
            </a:r>
          </a:p>
          <a:p>
            <a:pPr algn="just">
              <a:buNone/>
            </a:pPr>
            <a:r>
              <a:rPr lang="en-US" sz="1900" b="1" i="1" dirty="0" smtClean="0"/>
              <a:t>In Figure writes are managed by the master node and data can be read from either Slave A or Slave B.</a:t>
            </a:r>
            <a:endParaRPr lang="en-US" sz="1900" b="1" i="1" dirty="0"/>
          </a:p>
        </p:txBody>
      </p:sp>
      <p:pic>
        <p:nvPicPr>
          <p:cNvPr id="3074" name="Picture 2"/>
          <p:cNvPicPr>
            <a:picLocks noChangeAspect="1" noChangeArrowheads="1"/>
          </p:cNvPicPr>
          <p:nvPr/>
        </p:nvPicPr>
        <p:blipFill>
          <a:blip r:embed="rId2"/>
          <a:srcRect/>
          <a:stretch>
            <a:fillRect/>
          </a:stretch>
        </p:blipFill>
        <p:spPr bwMode="auto">
          <a:xfrm>
            <a:off x="6861799" y="572654"/>
            <a:ext cx="4907348" cy="5307157"/>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r>
              <a:rPr lang="en-US" dirty="0" smtClean="0"/>
              <a:t>Master-slave replication is </a:t>
            </a:r>
            <a:r>
              <a:rPr lang="en-US" b="1" dirty="0" smtClean="0"/>
              <a:t>ideal for read intensive loads </a:t>
            </a:r>
            <a:r>
              <a:rPr lang="en-US" dirty="0" smtClean="0"/>
              <a:t>rather than write intensive loads since growing read demands can be managed by horizontal scaling to add more slave nodes. </a:t>
            </a:r>
          </a:p>
          <a:p>
            <a:r>
              <a:rPr lang="en-US" dirty="0" smtClean="0"/>
              <a:t>Writes are consistent, as all writes are coordinated by the master node. The implication is that </a:t>
            </a:r>
            <a:r>
              <a:rPr lang="en-US" b="1" dirty="0" smtClean="0"/>
              <a:t>write performance will suffer as the amount of writes increases</a:t>
            </a:r>
            <a:r>
              <a:rPr lang="en-US" dirty="0" smtClean="0"/>
              <a:t>. </a:t>
            </a:r>
          </a:p>
          <a:p>
            <a:r>
              <a:rPr lang="en-US" dirty="0" smtClean="0"/>
              <a:t>If the master node fails, reads are still possible via any of the slave nodes.</a:t>
            </a:r>
          </a:p>
          <a:p>
            <a:r>
              <a:rPr lang="en-US" dirty="0" smtClean="0"/>
              <a:t>A slave node can be configured as a </a:t>
            </a:r>
            <a:r>
              <a:rPr lang="en-US" b="1" dirty="0" smtClean="0"/>
              <a:t>backup</a:t>
            </a:r>
            <a:r>
              <a:rPr lang="en-US" dirty="0" smtClean="0"/>
              <a:t> node for the master node. </a:t>
            </a:r>
          </a:p>
          <a:p>
            <a:r>
              <a:rPr lang="en-US" dirty="0" smtClean="0"/>
              <a:t>In the event that the master node fails, writes are not supported until a master node is </a:t>
            </a:r>
            <a:r>
              <a:rPr lang="en-US" b="1" dirty="0" smtClean="0"/>
              <a:t>reestablished</a:t>
            </a:r>
            <a:r>
              <a:rPr lang="en-US" dirty="0" smtClean="0"/>
              <a:t>. The master node is either resurrected from a backup of the master node, or a new master node is chosen from the slave nodes.</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1181" y="1105187"/>
            <a:ext cx="10781146" cy="5027758"/>
          </a:xfrm>
        </p:spPr>
        <p:txBody>
          <a:bodyPr>
            <a:normAutofit/>
          </a:bodyPr>
          <a:lstStyle/>
          <a:p>
            <a:pPr algn="just"/>
            <a:r>
              <a:rPr lang="en-US" b="1" dirty="0" smtClean="0"/>
              <a:t>One concern </a:t>
            </a:r>
            <a:r>
              <a:rPr lang="en-US" dirty="0" smtClean="0"/>
              <a:t>with master-slave replication is </a:t>
            </a:r>
            <a:r>
              <a:rPr lang="en-US" b="1" dirty="0" smtClean="0"/>
              <a:t>read inconsistency</a:t>
            </a:r>
            <a:r>
              <a:rPr lang="en-US" dirty="0" smtClean="0"/>
              <a:t>, which can be an issue if a slave node is read prior to an update to the master being copied to it.</a:t>
            </a:r>
          </a:p>
          <a:p>
            <a:pPr algn="just"/>
            <a:r>
              <a:rPr lang="en-US" dirty="0" smtClean="0"/>
              <a:t> To ensure read consistency, a </a:t>
            </a:r>
            <a:r>
              <a:rPr lang="en-US" b="1" dirty="0" smtClean="0"/>
              <a:t>voting</a:t>
            </a:r>
            <a:r>
              <a:rPr lang="en-US" dirty="0" smtClean="0"/>
              <a:t> system can be implemented where a read is declared consistent if the </a:t>
            </a:r>
            <a:r>
              <a:rPr lang="en-US" b="1" dirty="0" smtClean="0"/>
              <a:t>majority</a:t>
            </a:r>
            <a:r>
              <a:rPr lang="en-US" dirty="0" smtClean="0"/>
              <a:t> of the slaves contain the same version of the record. </a:t>
            </a:r>
          </a:p>
          <a:p>
            <a:pPr algn="just"/>
            <a:r>
              <a:rPr lang="en-US" dirty="0" smtClean="0"/>
              <a:t>Implementation of such a voting system requires a reliable and fast communication mechanism between the slaves. </a:t>
            </a:r>
          </a:p>
          <a:p>
            <a:pPr algn="just"/>
            <a:endParaRPr lang="en-US" dirty="0" smtClean="0"/>
          </a:p>
          <a:p>
            <a:pPr algn="just">
              <a:buNone/>
            </a:pPr>
            <a:r>
              <a:rPr lang="en-US" i="1" dirty="0" smtClean="0"/>
              <a:t>Let us check the inconsistency through a diagram in next slide.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The Data Extraction lifecycle stage, is dedicated to extracting ------- it into a format.</a:t>
            </a:r>
            <a:r>
              <a:rPr lang="en-US" dirty="0"/>
              <a:t> </a:t>
            </a:r>
            <a:endParaRPr lang="en-US" dirty="0" smtClean="0"/>
          </a:p>
          <a:p>
            <a:pPr marL="514350" indent="-514350">
              <a:buFont typeface="+mj-lt"/>
              <a:buAutoNum type="alphaUcPeriod"/>
            </a:pPr>
            <a:r>
              <a:rPr lang="en-US" dirty="0"/>
              <a:t>Disparate data only</a:t>
            </a:r>
            <a:r>
              <a:rPr lang="en-US" dirty="0"/>
              <a:t> </a:t>
            </a:r>
            <a:endParaRPr lang="en-US" dirty="0" smtClean="0"/>
          </a:p>
          <a:p>
            <a:pPr marL="514350" indent="-514350">
              <a:buFont typeface="+mj-lt"/>
              <a:buAutoNum type="alphaUcPeriod"/>
            </a:pPr>
            <a:r>
              <a:rPr lang="en-US" dirty="0"/>
              <a:t>Transformation of data only</a:t>
            </a:r>
            <a:r>
              <a:rPr lang="en-US" dirty="0"/>
              <a:t> </a:t>
            </a:r>
            <a:endParaRPr lang="en-US" dirty="0" smtClean="0"/>
          </a:p>
          <a:p>
            <a:pPr marL="514350" indent="-514350">
              <a:buFont typeface="+mj-lt"/>
              <a:buAutoNum type="alphaUcPeriod"/>
            </a:pPr>
            <a:r>
              <a:rPr lang="en-US" dirty="0"/>
              <a:t>disparate data and transforming</a:t>
            </a:r>
            <a:r>
              <a:rPr lang="en-US" dirty="0"/>
              <a:t> </a:t>
            </a:r>
            <a:endParaRPr lang="en-US" dirty="0" smtClean="0"/>
          </a:p>
          <a:p>
            <a:pPr marL="514350" indent="-514350">
              <a:buFont typeface="+mj-lt"/>
              <a:buAutoNum type="alphaUcPeriod"/>
            </a:pPr>
            <a:r>
              <a:rPr lang="en-US" dirty="0"/>
              <a:t>None of the above</a:t>
            </a:r>
            <a:r>
              <a:rPr lang="en-US" dirty="0"/>
              <a:t> </a:t>
            </a:r>
          </a:p>
        </p:txBody>
      </p:sp>
    </p:spTree>
    <p:extLst>
      <p:ext uri="{BB962C8B-B14F-4D97-AF65-F5344CB8AC3E}">
        <p14:creationId xmlns:p14="http://schemas.microsoft.com/office/powerpoint/2010/main" val="27180948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2490" y="1530061"/>
            <a:ext cx="4869873" cy="4351338"/>
          </a:xfrm>
        </p:spPr>
        <p:txBody>
          <a:bodyPr>
            <a:normAutofit fontScale="92500" lnSpcReduction="20000"/>
          </a:bodyPr>
          <a:lstStyle/>
          <a:p>
            <a:pPr algn="just">
              <a:buNone/>
            </a:pPr>
            <a:r>
              <a:rPr lang="en-US" b="1" dirty="0" smtClean="0"/>
              <a:t>Figure illustrates a scenario where read inconsistency occurs.</a:t>
            </a:r>
          </a:p>
          <a:p>
            <a:pPr algn="just">
              <a:buNone/>
            </a:pPr>
            <a:r>
              <a:rPr lang="pt-BR" dirty="0" smtClean="0"/>
              <a:t>1. User A updates data.</a:t>
            </a:r>
          </a:p>
          <a:p>
            <a:pPr algn="just">
              <a:buNone/>
            </a:pPr>
            <a:r>
              <a:rPr lang="en-US" dirty="0" smtClean="0"/>
              <a:t>2. The data is copied over to Slave A by the Master.</a:t>
            </a:r>
          </a:p>
          <a:p>
            <a:pPr algn="just">
              <a:buNone/>
            </a:pPr>
            <a:r>
              <a:rPr lang="en-US" dirty="0" smtClean="0"/>
              <a:t>3. Before the data is copied over to Slave B, User B tries to read the data from Slave B, which results in an inconsistent read.</a:t>
            </a:r>
          </a:p>
          <a:p>
            <a:pPr algn="just">
              <a:buNone/>
            </a:pPr>
            <a:r>
              <a:rPr lang="en-US" dirty="0" smtClean="0"/>
              <a:t>4. The data will eventually become consistent when Slave B is updated by the Master.</a:t>
            </a:r>
          </a:p>
          <a:p>
            <a:pPr>
              <a:buNone/>
            </a:pPr>
            <a:endParaRPr lang="en-US" dirty="0"/>
          </a:p>
        </p:txBody>
      </p:sp>
      <p:pic>
        <p:nvPicPr>
          <p:cNvPr id="5122" name="Picture 2"/>
          <p:cNvPicPr>
            <a:picLocks noChangeAspect="1" noChangeArrowheads="1"/>
          </p:cNvPicPr>
          <p:nvPr/>
        </p:nvPicPr>
        <p:blipFill>
          <a:blip r:embed="rId2"/>
          <a:srcRect/>
          <a:stretch>
            <a:fillRect/>
          </a:stretch>
        </p:blipFill>
        <p:spPr bwMode="auto">
          <a:xfrm>
            <a:off x="5292437" y="110836"/>
            <a:ext cx="6770254" cy="6548582"/>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srcRect/>
          <a:stretch>
            <a:fillRect/>
          </a:stretch>
        </p:blipFill>
        <p:spPr bwMode="auto">
          <a:xfrm>
            <a:off x="1764145" y="2265509"/>
            <a:ext cx="8608291" cy="3599583"/>
          </a:xfrm>
          <a:prstGeom prst="rect">
            <a:avLst/>
          </a:prstGeom>
          <a:noFill/>
          <a:ln w="9525">
            <a:noFill/>
            <a:miter lim="800000"/>
            <a:headEnd/>
            <a:tailEnd/>
          </a:ln>
          <a:effectLst/>
        </p:spPr>
      </p:pic>
      <p:sp>
        <p:nvSpPr>
          <p:cNvPr id="2" name="Title 1"/>
          <p:cNvSpPr>
            <a:spLocks noGrp="1"/>
          </p:cNvSpPr>
          <p:nvPr>
            <p:ph type="title"/>
          </p:nvPr>
        </p:nvSpPr>
        <p:spPr>
          <a:xfrm>
            <a:off x="838200" y="365125"/>
            <a:ext cx="8388927" cy="697057"/>
          </a:xfrm>
        </p:spPr>
        <p:txBody>
          <a:bodyPr/>
          <a:lstStyle/>
          <a:p>
            <a:r>
              <a:rPr lang="en-US" dirty="0" smtClean="0"/>
              <a:t>peer-to-peer replication</a:t>
            </a:r>
            <a:endParaRPr lang="en-US" dirty="0"/>
          </a:p>
        </p:txBody>
      </p:sp>
      <p:sp>
        <p:nvSpPr>
          <p:cNvPr id="3" name="Content Placeholder 2"/>
          <p:cNvSpPr>
            <a:spLocks noGrp="1"/>
          </p:cNvSpPr>
          <p:nvPr>
            <p:ph idx="1"/>
          </p:nvPr>
        </p:nvSpPr>
        <p:spPr>
          <a:xfrm>
            <a:off x="884382" y="1105189"/>
            <a:ext cx="10476345" cy="2256847"/>
          </a:xfrm>
        </p:spPr>
        <p:txBody>
          <a:bodyPr>
            <a:normAutofit/>
          </a:bodyPr>
          <a:lstStyle/>
          <a:p>
            <a:r>
              <a:rPr lang="en-US" dirty="0" smtClean="0"/>
              <a:t>With peer-to-peer replication, all nodes operate at the </a:t>
            </a:r>
            <a:r>
              <a:rPr lang="en-US" b="1" dirty="0" smtClean="0"/>
              <a:t>same level</a:t>
            </a:r>
            <a:r>
              <a:rPr lang="en-US" dirty="0" smtClean="0"/>
              <a:t>. In other words, there is not a master-slave relationship between the nodes. Each node, known as a peer, is equally capable of handling reads and writes.</a:t>
            </a:r>
            <a:endParaRPr lang="en-US" dirty="0"/>
          </a:p>
        </p:txBody>
      </p:sp>
      <p:sp>
        <p:nvSpPr>
          <p:cNvPr id="6" name="Rectangle 5"/>
          <p:cNvSpPr/>
          <p:nvPr/>
        </p:nvSpPr>
        <p:spPr>
          <a:xfrm>
            <a:off x="1533237" y="5895263"/>
            <a:ext cx="8839200" cy="646331"/>
          </a:xfrm>
          <a:prstGeom prst="rect">
            <a:avLst/>
          </a:prstGeom>
        </p:spPr>
        <p:txBody>
          <a:bodyPr wrap="square">
            <a:spAutoFit/>
          </a:bodyPr>
          <a:lstStyle/>
          <a:p>
            <a:pPr algn="ctr"/>
            <a:r>
              <a:rPr lang="en-US" dirty="0" smtClean="0"/>
              <a:t>Figure: Writes are copied to Peers A, B and C simultaneously. Data is read from Peer A, but it can also be read from Peers B or C.</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8964" y="809624"/>
            <a:ext cx="10515600" cy="5295611"/>
          </a:xfrm>
        </p:spPr>
        <p:txBody>
          <a:bodyPr>
            <a:normAutofit lnSpcReduction="10000"/>
          </a:bodyPr>
          <a:lstStyle/>
          <a:p>
            <a:pPr algn="just">
              <a:buNone/>
            </a:pPr>
            <a:r>
              <a:rPr lang="en-US" dirty="0" smtClean="0"/>
              <a:t>Peer-to-peer replication is </a:t>
            </a:r>
            <a:r>
              <a:rPr lang="en-US" b="1" dirty="0" smtClean="0"/>
              <a:t>prone to write inconsistencies </a:t>
            </a:r>
            <a:r>
              <a:rPr lang="en-US" dirty="0" smtClean="0"/>
              <a:t>that occur as a result of a simultaneous update of the same data across multiple peers. </a:t>
            </a:r>
          </a:p>
          <a:p>
            <a:pPr algn="just">
              <a:buNone/>
            </a:pPr>
            <a:r>
              <a:rPr lang="en-US" dirty="0" smtClean="0"/>
              <a:t>This can be addressed by implementing either a pessimistic or optimistic concurrency strategy.</a:t>
            </a:r>
          </a:p>
          <a:p>
            <a:pPr algn="just">
              <a:buNone/>
            </a:pPr>
            <a:r>
              <a:rPr lang="en-US" dirty="0" smtClean="0"/>
              <a:t>• </a:t>
            </a:r>
            <a:r>
              <a:rPr lang="en-US" b="1" dirty="0" smtClean="0"/>
              <a:t>Pessimistic concurrency </a:t>
            </a:r>
            <a:r>
              <a:rPr lang="en-US" dirty="0" smtClean="0"/>
              <a:t>is a proactive strategy that prevents inconsistency. It uses locking to ensure that only one update to a record can occur at a time. However, this is detrimental to availability since the database record being updated remains unavailable until all locks are released.</a:t>
            </a:r>
          </a:p>
          <a:p>
            <a:pPr algn="just">
              <a:buNone/>
            </a:pPr>
            <a:r>
              <a:rPr lang="en-US" dirty="0" smtClean="0"/>
              <a:t>• </a:t>
            </a:r>
            <a:r>
              <a:rPr lang="en-US" b="1" dirty="0" smtClean="0"/>
              <a:t>Optimistic concurrency </a:t>
            </a:r>
            <a:r>
              <a:rPr lang="en-US" dirty="0" smtClean="0"/>
              <a:t>is a reactive strategy that does not use locking. Instead, it allows inconsistency to occur with knowledge that  eventually consistency will be achieved after all updates have propagated.</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58982"/>
            <a:ext cx="10515600" cy="5317981"/>
          </a:xfrm>
        </p:spPr>
        <p:txBody>
          <a:bodyPr>
            <a:normAutofit/>
          </a:bodyPr>
          <a:lstStyle/>
          <a:p>
            <a:pPr>
              <a:buNone/>
            </a:pPr>
            <a:r>
              <a:rPr lang="en-US" dirty="0" smtClean="0"/>
              <a:t>Data acquired from external sources is often not in a format or structure that can be directly processed. To overcome these incompatibilities and prepare data for storage and processing, </a:t>
            </a:r>
            <a:r>
              <a:rPr lang="en-US" b="1" dirty="0" smtClean="0"/>
              <a:t>data wrangling </a:t>
            </a:r>
            <a:r>
              <a:rPr lang="en-US" dirty="0" smtClean="0"/>
              <a:t>is necessary.</a:t>
            </a:r>
          </a:p>
          <a:p>
            <a:pPr>
              <a:buNone/>
            </a:pPr>
            <a:endParaRPr lang="en-US" dirty="0" smtClean="0"/>
          </a:p>
          <a:p>
            <a:pPr>
              <a:buNone/>
            </a:pPr>
            <a:r>
              <a:rPr lang="en-US" dirty="0" smtClean="0"/>
              <a:t>Typically, storage is required whenever the following occurs:</a:t>
            </a:r>
          </a:p>
          <a:p>
            <a:pPr>
              <a:buNone/>
            </a:pPr>
            <a:r>
              <a:rPr lang="en-US" dirty="0" smtClean="0"/>
              <a:t>• external datasets are acquired, or internal data will be used in a Big Data environment</a:t>
            </a:r>
          </a:p>
          <a:p>
            <a:pPr>
              <a:buNone/>
            </a:pPr>
            <a:r>
              <a:rPr lang="en-US" dirty="0" smtClean="0"/>
              <a:t>• data is manipulated to be made amenable for data analysis</a:t>
            </a:r>
          </a:p>
          <a:p>
            <a:pPr>
              <a:buNone/>
            </a:pPr>
            <a:r>
              <a:rPr lang="en-US" dirty="0" smtClean="0"/>
              <a:t>• data is processed via an ETL activity, or output is generated as a result of an analytical operation</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lgn="just"/>
            <a:r>
              <a:rPr lang="en-US" dirty="0" smtClean="0"/>
              <a:t>With optimistic concurrency, peers may remain </a:t>
            </a:r>
            <a:r>
              <a:rPr lang="en-US" b="1" dirty="0" smtClean="0"/>
              <a:t>inconsistent for some period of time </a:t>
            </a:r>
            <a:r>
              <a:rPr lang="en-US" dirty="0" smtClean="0"/>
              <a:t>before attaining consistency. However, the database remains available as no locking is involved. Like master-slave replication, reads can be inconsistent during the time period when some of the peers have completed their updates while others perform their updates. However, reads eventually become consistent when the updates have been executed on all peers.</a:t>
            </a:r>
          </a:p>
          <a:p>
            <a:pPr algn="just"/>
            <a:r>
              <a:rPr lang="en-US" dirty="0" smtClean="0"/>
              <a:t>To ensure read consistency, </a:t>
            </a:r>
            <a:r>
              <a:rPr lang="en-US" b="1" dirty="0" smtClean="0"/>
              <a:t>a voting </a:t>
            </a:r>
            <a:r>
              <a:rPr lang="en-US" dirty="0" smtClean="0"/>
              <a:t>system can be implemented where a read is declared consistent if the majority of the peers contain the same version of the record. As previously indicated, implementation of such a voting system requires a reliable and fast communication mechanism between the peers.</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Which of the following is TRUE about Data validation and cleansing stage?</a:t>
            </a:r>
            <a:r>
              <a:rPr lang="en-US" dirty="0"/>
              <a:t> </a:t>
            </a:r>
            <a:endParaRPr lang="en-US" dirty="0" smtClean="0"/>
          </a:p>
          <a:p>
            <a:pPr marL="514350" indent="-514350">
              <a:buFont typeface="+mj-lt"/>
              <a:buAutoNum type="alphaUcPeriod"/>
            </a:pPr>
            <a:r>
              <a:rPr lang="en-US" dirty="0"/>
              <a:t>removing any known invalid data</a:t>
            </a:r>
            <a:r>
              <a:rPr lang="en-US" dirty="0"/>
              <a:t> </a:t>
            </a:r>
            <a:endParaRPr lang="en-US" dirty="0" smtClean="0"/>
          </a:p>
          <a:p>
            <a:pPr marL="514350" indent="-514350">
              <a:buFont typeface="+mj-lt"/>
              <a:buAutoNum type="alphaUcPeriod"/>
            </a:pPr>
            <a:r>
              <a:rPr lang="en-US" dirty="0"/>
              <a:t>Disparate data only</a:t>
            </a:r>
            <a:r>
              <a:rPr lang="en-US" dirty="0"/>
              <a:t> </a:t>
            </a:r>
            <a:endParaRPr lang="en-US" dirty="0" smtClean="0"/>
          </a:p>
          <a:p>
            <a:pPr marL="514350" indent="-514350">
              <a:buFont typeface="+mj-lt"/>
              <a:buAutoNum type="alphaUcPeriod"/>
            </a:pPr>
            <a:r>
              <a:rPr lang="en-US" dirty="0"/>
              <a:t>Correlations only</a:t>
            </a:r>
            <a:r>
              <a:rPr lang="en-US" dirty="0"/>
              <a:t> </a:t>
            </a:r>
            <a:endParaRPr lang="en-US" dirty="0" smtClean="0"/>
          </a:p>
          <a:p>
            <a:pPr marL="514350" indent="-514350">
              <a:buFont typeface="+mj-lt"/>
              <a:buAutoNum type="alphaUcPeriod"/>
            </a:pPr>
            <a:r>
              <a:rPr lang="en-US" dirty="0"/>
              <a:t> identifying the datasets</a:t>
            </a:r>
            <a:r>
              <a:rPr lang="en-US" dirty="0"/>
              <a:t> </a:t>
            </a:r>
          </a:p>
        </p:txBody>
      </p:sp>
    </p:spTree>
    <p:extLst>
      <p:ext uri="{BB962C8B-B14F-4D97-AF65-F5344CB8AC3E}">
        <p14:creationId xmlns:p14="http://schemas.microsoft.com/office/powerpoint/2010/main" val="12962528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srcRect/>
          <a:stretch>
            <a:fillRect/>
          </a:stretch>
        </p:blipFill>
        <p:spPr bwMode="auto">
          <a:xfrm>
            <a:off x="294698" y="757382"/>
            <a:ext cx="6955847" cy="5638800"/>
          </a:xfrm>
          <a:prstGeom prst="rect">
            <a:avLst/>
          </a:prstGeom>
          <a:noFill/>
          <a:ln w="9525">
            <a:noFill/>
            <a:miter lim="800000"/>
            <a:headEnd/>
            <a:tailEnd/>
          </a:ln>
          <a:effectLst/>
        </p:spPr>
      </p:pic>
      <p:sp>
        <p:nvSpPr>
          <p:cNvPr id="6" name="Rectangle 5"/>
          <p:cNvSpPr/>
          <p:nvPr/>
        </p:nvSpPr>
        <p:spPr>
          <a:xfrm>
            <a:off x="7333672" y="838129"/>
            <a:ext cx="4738255" cy="5262979"/>
          </a:xfrm>
          <a:prstGeom prst="rect">
            <a:avLst/>
          </a:prstGeom>
        </p:spPr>
        <p:txBody>
          <a:bodyPr wrap="square">
            <a:spAutoFit/>
          </a:bodyPr>
          <a:lstStyle/>
          <a:p>
            <a:r>
              <a:rPr lang="en-US" sz="2400" b="1" dirty="0" smtClean="0"/>
              <a:t>a scenario where an inconsistent read occurs.</a:t>
            </a:r>
          </a:p>
          <a:p>
            <a:endParaRPr lang="en-US" sz="2400" b="1" dirty="0" smtClean="0"/>
          </a:p>
          <a:p>
            <a:pPr marL="342900" indent="-342900">
              <a:buAutoNum type="arabicPeriod"/>
            </a:pPr>
            <a:r>
              <a:rPr lang="pt-BR" sz="2200" dirty="0" smtClean="0"/>
              <a:t>User A updates data.</a:t>
            </a:r>
          </a:p>
          <a:p>
            <a:r>
              <a:rPr lang="en-US" sz="2200" dirty="0" smtClean="0"/>
              <a:t>2. </a:t>
            </a:r>
          </a:p>
          <a:p>
            <a:r>
              <a:rPr lang="en-US" sz="2200" dirty="0" smtClean="0"/>
              <a:t>   a. The data is copied over to Peer A.</a:t>
            </a:r>
          </a:p>
          <a:p>
            <a:r>
              <a:rPr lang="en-US" sz="2200" dirty="0" smtClean="0"/>
              <a:t>   b. The data is copied over to Peer B.</a:t>
            </a:r>
          </a:p>
          <a:p>
            <a:endParaRPr lang="en-US" sz="2200" dirty="0" smtClean="0"/>
          </a:p>
          <a:p>
            <a:r>
              <a:rPr lang="en-US" sz="2200" dirty="0" smtClean="0"/>
              <a:t>3. Before the data is copied over to Peer C, User B tries to read the data from Peer C, resulting in an inconsistent read.</a:t>
            </a:r>
          </a:p>
          <a:p>
            <a:endParaRPr lang="en-US" sz="2200" dirty="0" smtClean="0"/>
          </a:p>
          <a:p>
            <a:r>
              <a:rPr lang="en-US" sz="2200" dirty="0" smtClean="0"/>
              <a:t>4. The data will eventually be updated on Peer C, and the database will once again become consistent.</a:t>
            </a:r>
            <a:endParaRPr lang="en-US" sz="22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srcRect/>
          <a:stretch>
            <a:fillRect/>
          </a:stretch>
        </p:blipFill>
        <p:spPr bwMode="auto">
          <a:xfrm>
            <a:off x="4907973" y="157018"/>
            <a:ext cx="7117773" cy="6511637"/>
          </a:xfrm>
          <a:prstGeom prst="rect">
            <a:avLst/>
          </a:prstGeom>
          <a:noFill/>
          <a:ln w="9525">
            <a:noFill/>
            <a:miter lim="800000"/>
            <a:headEnd/>
            <a:tailEnd/>
          </a:ln>
          <a:effectLst/>
        </p:spPr>
      </p:pic>
      <p:sp>
        <p:nvSpPr>
          <p:cNvPr id="2" name="Title 1"/>
          <p:cNvSpPr>
            <a:spLocks noGrp="1"/>
          </p:cNvSpPr>
          <p:nvPr>
            <p:ph type="title"/>
          </p:nvPr>
        </p:nvSpPr>
        <p:spPr>
          <a:xfrm>
            <a:off x="838200" y="365126"/>
            <a:ext cx="10515600" cy="770948"/>
          </a:xfrm>
        </p:spPr>
        <p:txBody>
          <a:bodyPr>
            <a:normAutofit fontScale="90000"/>
          </a:bodyPr>
          <a:lstStyle/>
          <a:p>
            <a:r>
              <a:rPr lang="en-US" b="1" dirty="0" err="1" smtClean="0"/>
              <a:t>Sharding</a:t>
            </a:r>
            <a:r>
              <a:rPr lang="en-US" b="1" dirty="0" smtClean="0"/>
              <a:t> and Replication</a:t>
            </a:r>
            <a:br>
              <a:rPr lang="en-US" b="1" dirty="0" smtClean="0"/>
            </a:br>
            <a:endParaRPr lang="en-US" dirty="0"/>
          </a:p>
        </p:txBody>
      </p:sp>
      <p:sp>
        <p:nvSpPr>
          <p:cNvPr id="3" name="Content Placeholder 2"/>
          <p:cNvSpPr>
            <a:spLocks noGrp="1"/>
          </p:cNvSpPr>
          <p:nvPr>
            <p:ph idx="1"/>
          </p:nvPr>
        </p:nvSpPr>
        <p:spPr>
          <a:xfrm>
            <a:off x="304800" y="1071417"/>
            <a:ext cx="4655127" cy="4950691"/>
          </a:xfrm>
        </p:spPr>
        <p:txBody>
          <a:bodyPr>
            <a:normAutofit fontScale="92500" lnSpcReduction="10000"/>
          </a:bodyPr>
          <a:lstStyle/>
          <a:p>
            <a:pPr>
              <a:buNone/>
            </a:pPr>
            <a:r>
              <a:rPr lang="en-US" dirty="0" smtClean="0"/>
              <a:t>  To improve on the limited fault tolerance offered by </a:t>
            </a:r>
            <a:r>
              <a:rPr lang="en-US" dirty="0" err="1" smtClean="0"/>
              <a:t>sharding</a:t>
            </a:r>
            <a:r>
              <a:rPr lang="en-US" dirty="0" smtClean="0"/>
              <a:t>, while additionally benefiting from the increased availability and scalability of replication, both </a:t>
            </a:r>
            <a:r>
              <a:rPr lang="en-US" dirty="0" err="1" smtClean="0"/>
              <a:t>sharding</a:t>
            </a:r>
            <a:r>
              <a:rPr lang="en-US" dirty="0" smtClean="0"/>
              <a:t> and replication can be combined</a:t>
            </a:r>
          </a:p>
          <a:p>
            <a:pPr>
              <a:buNone/>
            </a:pPr>
            <a:r>
              <a:rPr lang="en-US" b="1" dirty="0" smtClean="0"/>
              <a:t>Let us see the following combinations:</a:t>
            </a:r>
          </a:p>
          <a:p>
            <a:pPr>
              <a:buNone/>
            </a:pPr>
            <a:r>
              <a:rPr lang="en-US" dirty="0" smtClean="0"/>
              <a:t>• </a:t>
            </a:r>
            <a:r>
              <a:rPr lang="en-US" dirty="0" err="1" smtClean="0"/>
              <a:t>sharding</a:t>
            </a:r>
            <a:r>
              <a:rPr lang="en-US" dirty="0" smtClean="0"/>
              <a:t> and master-slave replication</a:t>
            </a:r>
          </a:p>
          <a:p>
            <a:pPr>
              <a:buNone/>
            </a:pPr>
            <a:r>
              <a:rPr lang="en-US" dirty="0" smtClean="0"/>
              <a:t>• </a:t>
            </a:r>
            <a:r>
              <a:rPr lang="en-US" dirty="0" err="1" smtClean="0"/>
              <a:t>sharding</a:t>
            </a:r>
            <a:r>
              <a:rPr lang="en-US" dirty="0" smtClean="0"/>
              <a:t> and peer-to-peer replication</a:t>
            </a: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Combining </a:t>
            </a:r>
            <a:r>
              <a:rPr lang="en-US" b="1" dirty="0" err="1" smtClean="0"/>
              <a:t>Sharding</a:t>
            </a:r>
            <a:r>
              <a:rPr lang="en-US" b="1" dirty="0" smtClean="0"/>
              <a:t> and Master-Slave Replication</a:t>
            </a:r>
            <a:br>
              <a:rPr lang="en-US" b="1" dirty="0" smtClean="0"/>
            </a:br>
            <a:endParaRPr lang="en-US" dirty="0"/>
          </a:p>
        </p:txBody>
      </p:sp>
      <p:sp>
        <p:nvSpPr>
          <p:cNvPr id="3" name="Content Placeholder 2"/>
          <p:cNvSpPr>
            <a:spLocks noGrp="1"/>
          </p:cNvSpPr>
          <p:nvPr>
            <p:ph idx="1"/>
          </p:nvPr>
        </p:nvSpPr>
        <p:spPr/>
        <p:txBody>
          <a:bodyPr>
            <a:normAutofit/>
          </a:bodyPr>
          <a:lstStyle/>
          <a:p>
            <a:r>
              <a:rPr lang="en-US" dirty="0" smtClean="0"/>
              <a:t>When </a:t>
            </a:r>
            <a:r>
              <a:rPr lang="en-US" dirty="0" err="1" smtClean="0"/>
              <a:t>sharding</a:t>
            </a:r>
            <a:r>
              <a:rPr lang="en-US" dirty="0" smtClean="0"/>
              <a:t> is combined with master-slave replication, multiple shards become slaves of a single master, and the master itself is a shard. Although this results in multiple masters, a single slave-shard can only be managed by a single master-shard.</a:t>
            </a:r>
          </a:p>
          <a:p>
            <a:r>
              <a:rPr lang="en-US" dirty="0" smtClean="0"/>
              <a:t>Write consistency is maintained by the master-shard. However, if the master-shard becomes non-operational or a network outage occurs, fault tolerance with regards to write operations is impacted. Replicas of shards are kept on multiple slave nodes to provide scalability and fault tolerance for read operations.</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srcRect/>
          <a:stretch>
            <a:fillRect/>
          </a:stretch>
        </p:blipFill>
        <p:spPr bwMode="auto">
          <a:xfrm>
            <a:off x="602943" y="609455"/>
            <a:ext cx="10984363" cy="6054581"/>
          </a:xfrm>
          <a:prstGeom prst="rect">
            <a:avLst/>
          </a:prstGeom>
          <a:noFill/>
          <a:ln w="9525">
            <a:noFill/>
            <a:miter lim="800000"/>
            <a:headEnd/>
            <a:tailEnd/>
          </a:ln>
          <a:effectLst/>
        </p:spPr>
      </p:pic>
      <p:sp>
        <p:nvSpPr>
          <p:cNvPr id="6" name="Rectangle 5"/>
          <p:cNvSpPr/>
          <p:nvPr/>
        </p:nvSpPr>
        <p:spPr>
          <a:xfrm>
            <a:off x="323273" y="120073"/>
            <a:ext cx="11323782" cy="369332"/>
          </a:xfrm>
          <a:prstGeom prst="rect">
            <a:avLst/>
          </a:prstGeom>
        </p:spPr>
        <p:txBody>
          <a:bodyPr wrap="square">
            <a:spAutoFit/>
          </a:bodyPr>
          <a:lstStyle/>
          <a:p>
            <a:r>
              <a:rPr lang="en-US" b="1" dirty="0" smtClean="0"/>
              <a:t>An example that shows the combination of </a:t>
            </a:r>
            <a:r>
              <a:rPr lang="en-US" b="1" dirty="0" err="1" smtClean="0"/>
              <a:t>sharding</a:t>
            </a:r>
            <a:r>
              <a:rPr lang="en-US" b="1" dirty="0" smtClean="0"/>
              <a:t> and master-slave replication</a:t>
            </a:r>
            <a:endParaRPr lang="en-US"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Which of the following is TRUE about Data Analysis stage?</a:t>
            </a:r>
            <a:r>
              <a:rPr lang="en-US" dirty="0"/>
              <a:t> </a:t>
            </a:r>
            <a:endParaRPr lang="en-US" dirty="0" smtClean="0"/>
          </a:p>
          <a:p>
            <a:pPr marL="514350" indent="-514350">
              <a:buFont typeface="+mj-lt"/>
              <a:buAutoNum type="alphaUcPeriod"/>
            </a:pPr>
            <a:r>
              <a:rPr lang="en-US" dirty="0"/>
              <a:t>It involves one or more types of analytics</a:t>
            </a:r>
            <a:r>
              <a:rPr lang="en-US" dirty="0"/>
              <a:t> </a:t>
            </a:r>
            <a:endParaRPr lang="en-US" dirty="0" smtClean="0"/>
          </a:p>
          <a:p>
            <a:pPr marL="514350" indent="-514350">
              <a:buFont typeface="+mj-lt"/>
              <a:buAutoNum type="alphaUcPeriod"/>
            </a:pPr>
            <a:r>
              <a:rPr lang="en-US" dirty="0"/>
              <a:t>removing any known invalid data</a:t>
            </a:r>
            <a:r>
              <a:rPr lang="en-US" dirty="0"/>
              <a:t> </a:t>
            </a:r>
            <a:endParaRPr lang="en-US" dirty="0" smtClean="0"/>
          </a:p>
          <a:p>
            <a:pPr marL="514350" indent="-514350">
              <a:buFont typeface="+mj-lt"/>
              <a:buAutoNum type="alphaUcPeriod"/>
            </a:pPr>
            <a:r>
              <a:rPr lang="en-US" dirty="0"/>
              <a:t>integrating multiple datasets</a:t>
            </a:r>
            <a:r>
              <a:rPr lang="en-US" dirty="0"/>
              <a:t> </a:t>
            </a:r>
            <a:endParaRPr lang="en-US" dirty="0" smtClean="0"/>
          </a:p>
          <a:p>
            <a:pPr marL="514350" indent="-514350">
              <a:buFont typeface="+mj-lt"/>
              <a:buAutoNum type="alphaUcPeriod"/>
            </a:pPr>
            <a:r>
              <a:rPr lang="en-US" dirty="0"/>
              <a:t>None of the above</a:t>
            </a:r>
            <a:r>
              <a:rPr lang="en-US" dirty="0"/>
              <a:t> </a:t>
            </a:r>
          </a:p>
        </p:txBody>
      </p:sp>
    </p:spTree>
    <p:extLst>
      <p:ext uri="{BB962C8B-B14F-4D97-AF65-F5344CB8AC3E}">
        <p14:creationId xmlns:p14="http://schemas.microsoft.com/office/powerpoint/2010/main" val="2139600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Explanation of the figure</a:t>
            </a:r>
            <a:endParaRPr lang="en-US" dirty="0"/>
          </a:p>
        </p:txBody>
      </p:sp>
      <p:sp>
        <p:nvSpPr>
          <p:cNvPr id="3" name="Content Placeholder 2"/>
          <p:cNvSpPr>
            <a:spLocks noGrp="1"/>
          </p:cNvSpPr>
          <p:nvPr>
            <p:ph idx="1"/>
          </p:nvPr>
        </p:nvSpPr>
        <p:spPr/>
        <p:txBody>
          <a:bodyPr/>
          <a:lstStyle/>
          <a:p>
            <a:pPr>
              <a:buNone/>
            </a:pPr>
            <a:r>
              <a:rPr lang="en-US" dirty="0" smtClean="0"/>
              <a:t>• Each node acts both as a master and a slave for different shards.</a:t>
            </a:r>
          </a:p>
          <a:p>
            <a:pPr>
              <a:buNone/>
            </a:pPr>
            <a:r>
              <a:rPr lang="en-US" dirty="0" smtClean="0"/>
              <a:t>• Writes (id = 2) to Shard A are regulated by Node A, as it is the master for Shard A.</a:t>
            </a:r>
          </a:p>
          <a:p>
            <a:pPr>
              <a:buNone/>
            </a:pPr>
            <a:r>
              <a:rPr lang="en-US" dirty="0" smtClean="0"/>
              <a:t>• Node A replicates data (id = 2) to Node B, which is a slave for Shard A.</a:t>
            </a:r>
          </a:p>
          <a:p>
            <a:pPr>
              <a:buNone/>
            </a:pPr>
            <a:r>
              <a:rPr lang="en-US" dirty="0" smtClean="0"/>
              <a:t>• Reads (id = 4) can be served directly by either Node B or Node C as they each contain Shard B.</a:t>
            </a: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Combining </a:t>
            </a:r>
            <a:r>
              <a:rPr lang="en-US" b="1" dirty="0" err="1" smtClean="0"/>
              <a:t>Sharding</a:t>
            </a:r>
            <a:r>
              <a:rPr lang="en-US" b="1" dirty="0" smtClean="0"/>
              <a:t> and Peer-to-Peer Replication</a:t>
            </a:r>
            <a:br>
              <a:rPr lang="en-US" b="1" dirty="0" smtClean="0"/>
            </a:br>
            <a:endParaRPr lang="en-US" dirty="0"/>
          </a:p>
        </p:txBody>
      </p:sp>
      <p:sp>
        <p:nvSpPr>
          <p:cNvPr id="3" name="Content Placeholder 2"/>
          <p:cNvSpPr>
            <a:spLocks noGrp="1"/>
          </p:cNvSpPr>
          <p:nvPr>
            <p:ph idx="1"/>
          </p:nvPr>
        </p:nvSpPr>
        <p:spPr/>
        <p:txBody>
          <a:bodyPr>
            <a:normAutofit/>
          </a:bodyPr>
          <a:lstStyle/>
          <a:p>
            <a:r>
              <a:rPr lang="en-US" dirty="0" smtClean="0"/>
              <a:t>When combining </a:t>
            </a:r>
            <a:r>
              <a:rPr lang="en-US" dirty="0" err="1" smtClean="0"/>
              <a:t>sharding</a:t>
            </a:r>
            <a:r>
              <a:rPr lang="en-US" dirty="0" smtClean="0"/>
              <a:t> with peer-to-peer replication, each shard is replicated to multiple peers, and each peer is only responsible for a subset of the overall dataset.</a:t>
            </a:r>
          </a:p>
          <a:p>
            <a:r>
              <a:rPr lang="en-US" dirty="0" smtClean="0"/>
              <a:t>Collectively, this helps achieve increased scalability and fault tolerance. As there is no master involved, there is no single point of failure and fault-tolerance for both read and write operations is supported.</a:t>
            </a: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srcRect/>
          <a:stretch>
            <a:fillRect/>
          </a:stretch>
        </p:blipFill>
        <p:spPr bwMode="auto">
          <a:xfrm>
            <a:off x="535709" y="708414"/>
            <a:ext cx="11369964" cy="6011473"/>
          </a:xfrm>
          <a:prstGeom prst="rect">
            <a:avLst/>
          </a:prstGeom>
          <a:noFill/>
          <a:ln w="9525">
            <a:noFill/>
            <a:miter lim="800000"/>
            <a:headEnd/>
            <a:tailEnd/>
          </a:ln>
          <a:effectLst/>
        </p:spPr>
      </p:pic>
      <p:sp>
        <p:nvSpPr>
          <p:cNvPr id="6" name="Rectangle 5"/>
          <p:cNvSpPr/>
          <p:nvPr/>
        </p:nvSpPr>
        <p:spPr>
          <a:xfrm>
            <a:off x="1015999" y="110837"/>
            <a:ext cx="8257309" cy="369332"/>
          </a:xfrm>
          <a:prstGeom prst="rect">
            <a:avLst/>
          </a:prstGeom>
        </p:spPr>
        <p:txBody>
          <a:bodyPr wrap="square">
            <a:spAutoFit/>
          </a:bodyPr>
          <a:lstStyle/>
          <a:p>
            <a:r>
              <a:rPr lang="en-US" b="1" dirty="0" smtClean="0"/>
              <a:t>An example of the combination of </a:t>
            </a:r>
            <a:r>
              <a:rPr lang="en-US" b="1" dirty="0" err="1" smtClean="0"/>
              <a:t>sharding</a:t>
            </a:r>
            <a:r>
              <a:rPr lang="en-US" b="1" dirty="0" smtClean="0"/>
              <a:t> and peer-to-peer replication.</a:t>
            </a:r>
            <a:endParaRPr lang="en-US"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6473"/>
            <a:ext cx="10515600" cy="5650490"/>
          </a:xfrm>
        </p:spPr>
        <p:txBody>
          <a:bodyPr>
            <a:normAutofit fontScale="92500" lnSpcReduction="10000"/>
          </a:bodyPr>
          <a:lstStyle/>
          <a:p>
            <a:pPr>
              <a:buNone/>
            </a:pPr>
            <a:r>
              <a:rPr lang="en-US" dirty="0" smtClean="0"/>
              <a:t>Due to the need to store Big Data datasets, often in multiple copies, innovative storage strategies and technologies have been created to achieve cost-effective and highly scalable storage solutions. </a:t>
            </a:r>
          </a:p>
          <a:p>
            <a:pPr>
              <a:buNone/>
            </a:pPr>
            <a:r>
              <a:rPr lang="en-US" dirty="0" smtClean="0"/>
              <a:t>In order to understand the underlying mechanisms behind </a:t>
            </a:r>
            <a:r>
              <a:rPr lang="en-US" b="1" dirty="0" smtClean="0"/>
              <a:t>Big Data storage technology</a:t>
            </a:r>
            <a:r>
              <a:rPr lang="en-US" dirty="0" smtClean="0"/>
              <a:t>, the following topics are introduced in this chapter:</a:t>
            </a:r>
          </a:p>
          <a:p>
            <a:pPr>
              <a:buNone/>
            </a:pPr>
            <a:r>
              <a:rPr lang="en-US" dirty="0" smtClean="0"/>
              <a:t>• clusters</a:t>
            </a:r>
          </a:p>
          <a:p>
            <a:pPr>
              <a:buNone/>
            </a:pPr>
            <a:r>
              <a:rPr lang="en-US" dirty="0" smtClean="0"/>
              <a:t>• file systems and distributed files systems</a:t>
            </a:r>
          </a:p>
          <a:p>
            <a:pPr>
              <a:buNone/>
            </a:pPr>
            <a:r>
              <a:rPr lang="en-US" dirty="0" smtClean="0"/>
              <a:t>• </a:t>
            </a:r>
            <a:r>
              <a:rPr lang="en-US" dirty="0" err="1" smtClean="0"/>
              <a:t>NoSQL</a:t>
            </a:r>
            <a:endParaRPr lang="en-US" dirty="0" smtClean="0"/>
          </a:p>
          <a:p>
            <a:pPr>
              <a:buNone/>
            </a:pPr>
            <a:r>
              <a:rPr lang="en-US" dirty="0" smtClean="0"/>
              <a:t>• </a:t>
            </a:r>
            <a:r>
              <a:rPr lang="en-US" dirty="0" err="1" smtClean="0"/>
              <a:t>sharding</a:t>
            </a:r>
            <a:endParaRPr lang="en-US" dirty="0" smtClean="0"/>
          </a:p>
          <a:p>
            <a:pPr>
              <a:buNone/>
            </a:pPr>
            <a:r>
              <a:rPr lang="en-US" dirty="0" smtClean="0"/>
              <a:t>• replication</a:t>
            </a:r>
          </a:p>
          <a:p>
            <a:pPr>
              <a:buNone/>
            </a:pPr>
            <a:r>
              <a:rPr lang="en-US" dirty="0" smtClean="0"/>
              <a:t>• CAP theorem</a:t>
            </a:r>
          </a:p>
          <a:p>
            <a:pPr>
              <a:buNone/>
            </a:pPr>
            <a:r>
              <a:rPr lang="en-US" dirty="0" smtClean="0"/>
              <a:t>• ACID</a:t>
            </a:r>
          </a:p>
          <a:p>
            <a:pPr>
              <a:buNone/>
            </a:pPr>
            <a:r>
              <a:rPr lang="en-US" dirty="0" smtClean="0"/>
              <a:t>• BASE</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Explanation of the figure</a:t>
            </a:r>
            <a:endParaRPr lang="en-US" dirty="0"/>
          </a:p>
        </p:txBody>
      </p:sp>
      <p:sp>
        <p:nvSpPr>
          <p:cNvPr id="3" name="Content Placeholder 2"/>
          <p:cNvSpPr>
            <a:spLocks noGrp="1"/>
          </p:cNvSpPr>
          <p:nvPr>
            <p:ph idx="1"/>
          </p:nvPr>
        </p:nvSpPr>
        <p:spPr/>
        <p:txBody>
          <a:bodyPr/>
          <a:lstStyle/>
          <a:p>
            <a:pPr>
              <a:buNone/>
            </a:pPr>
            <a:r>
              <a:rPr lang="en-US" dirty="0" smtClean="0"/>
              <a:t>• Each node contains replicas of two different shards.</a:t>
            </a:r>
          </a:p>
          <a:p>
            <a:pPr>
              <a:buNone/>
            </a:pPr>
            <a:r>
              <a:rPr lang="en-US" dirty="0" smtClean="0"/>
              <a:t>• Writes (id = 3) are replicated to both Node A and Node C (Peers) as they are responsible for Shard C.</a:t>
            </a:r>
          </a:p>
          <a:p>
            <a:pPr>
              <a:buNone/>
            </a:pPr>
            <a:r>
              <a:rPr lang="en-US" dirty="0" smtClean="0"/>
              <a:t>• Reads (id = 6) can be served by either Node B or Node C as they each contain Shard B.</a:t>
            </a:r>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2"/>
          <a:srcRect/>
          <a:stretch>
            <a:fillRect/>
          </a:stretch>
        </p:blipFill>
        <p:spPr bwMode="auto">
          <a:xfrm>
            <a:off x="0" y="0"/>
            <a:ext cx="1208843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Horizontal scaling is a method for </a:t>
            </a:r>
          </a:p>
          <a:p>
            <a:pPr>
              <a:buNone/>
            </a:pPr>
            <a:r>
              <a:rPr lang="en-US" dirty="0" smtClean="0"/>
              <a:t>A. Shrinking a system’s capacity by adding similar or higher capacity resources alongside existing resources. </a:t>
            </a:r>
          </a:p>
          <a:p>
            <a:pPr>
              <a:buNone/>
            </a:pPr>
            <a:r>
              <a:rPr lang="en-US" dirty="0" smtClean="0"/>
              <a:t>B. Increasing a system’s capacity by adding similar or higher capacity resources alongside existing resources. </a:t>
            </a:r>
          </a:p>
          <a:p>
            <a:pPr>
              <a:buNone/>
            </a:pPr>
            <a:r>
              <a:rPr lang="en-US" dirty="0" smtClean="0"/>
              <a:t>C. Shrinking a system’s capacity by removing similar or higher capacity resources alongside existing resources. </a:t>
            </a:r>
          </a:p>
          <a:p>
            <a:pPr>
              <a:buNone/>
            </a:pPr>
            <a:r>
              <a:rPr lang="en-US" dirty="0" smtClean="0"/>
              <a:t>D. Increasing a system’s capacity by removing similar or higher capacity resources alongside existing resources.</a:t>
            </a:r>
          </a:p>
          <a:p>
            <a:pPr>
              <a:buNone/>
            </a:pPr>
            <a:endParaRPr lang="en-US" dirty="0" smtClean="0"/>
          </a:p>
          <a:p>
            <a:pPr>
              <a:buNone/>
            </a:pPr>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CAP Theorem</a:t>
            </a:r>
            <a:br>
              <a:rPr lang="en-US" b="1" dirty="0" smtClean="0"/>
            </a:br>
            <a:endParaRPr lang="en-US" dirty="0"/>
          </a:p>
        </p:txBody>
      </p:sp>
      <p:sp>
        <p:nvSpPr>
          <p:cNvPr id="3" name="Content Placeholder 2"/>
          <p:cNvSpPr>
            <a:spLocks noGrp="1"/>
          </p:cNvSpPr>
          <p:nvPr>
            <p:ph idx="1"/>
          </p:nvPr>
        </p:nvSpPr>
        <p:spPr>
          <a:xfrm>
            <a:off x="838200" y="1825624"/>
            <a:ext cx="10515600" cy="4509861"/>
          </a:xfrm>
        </p:spPr>
        <p:txBody>
          <a:bodyPr>
            <a:normAutofit fontScale="92500" lnSpcReduction="10000"/>
          </a:bodyPr>
          <a:lstStyle/>
          <a:p>
            <a:r>
              <a:rPr lang="en-US" dirty="0" smtClean="0"/>
              <a:t>The Consistency, Availability, and Partition tolerance (CAP) theorem, also known as </a:t>
            </a:r>
            <a:r>
              <a:rPr lang="en-US" b="1" dirty="0" smtClean="0"/>
              <a:t>Brewer’s theorem</a:t>
            </a:r>
            <a:r>
              <a:rPr lang="en-US" dirty="0" smtClean="0"/>
              <a:t>, expresses a triple constraint related to distributed database systems. </a:t>
            </a:r>
          </a:p>
          <a:p>
            <a:r>
              <a:rPr lang="en-US" dirty="0" smtClean="0"/>
              <a:t>It states that a distributed database system, running on a cluster, can </a:t>
            </a:r>
            <a:r>
              <a:rPr lang="en-US" b="1" dirty="0" smtClean="0"/>
              <a:t>only</a:t>
            </a:r>
            <a:r>
              <a:rPr lang="en-US" dirty="0" smtClean="0"/>
              <a:t> provide </a:t>
            </a:r>
            <a:r>
              <a:rPr lang="en-US" b="1" dirty="0" smtClean="0"/>
              <a:t>two</a:t>
            </a:r>
            <a:r>
              <a:rPr lang="en-US" dirty="0" smtClean="0"/>
              <a:t> of those three properties:</a:t>
            </a:r>
          </a:p>
          <a:p>
            <a:pPr>
              <a:buNone/>
            </a:pPr>
            <a:r>
              <a:rPr lang="en-US" i="1" dirty="0" smtClean="0"/>
              <a:t>1. </a:t>
            </a:r>
            <a:r>
              <a:rPr lang="en-US" b="1" i="1" dirty="0" smtClean="0"/>
              <a:t>Consistency: </a:t>
            </a:r>
            <a:r>
              <a:rPr lang="en-US" i="1" dirty="0" smtClean="0"/>
              <a:t>A read from any node results in the same data across multiple nodes</a:t>
            </a:r>
          </a:p>
          <a:p>
            <a:pPr>
              <a:buNone/>
            </a:pPr>
            <a:r>
              <a:rPr lang="en-US" i="1" dirty="0" smtClean="0"/>
              <a:t>2. </a:t>
            </a:r>
            <a:r>
              <a:rPr lang="en-US" b="1" i="1" dirty="0" smtClean="0"/>
              <a:t>Availability: </a:t>
            </a:r>
            <a:r>
              <a:rPr lang="en-US" i="1" dirty="0" smtClean="0"/>
              <a:t>A read/write request will always be acknowledged in the form of a success or a failure</a:t>
            </a:r>
          </a:p>
          <a:p>
            <a:pPr>
              <a:buNone/>
            </a:pPr>
            <a:r>
              <a:rPr lang="en-US" i="1" dirty="0" smtClean="0"/>
              <a:t>3. </a:t>
            </a:r>
            <a:r>
              <a:rPr lang="en-US" b="1" i="1" dirty="0" smtClean="0"/>
              <a:t>Partition tolerance </a:t>
            </a:r>
            <a:r>
              <a:rPr lang="en-US" i="1" dirty="0" smtClean="0"/>
              <a:t>– The database system can tolerate communication outages that split the cluster into multiple silos and can still service read/write requests</a:t>
            </a:r>
          </a:p>
          <a:p>
            <a:pPr>
              <a:buNone/>
            </a:pPr>
            <a:endParaRPr lang="en-US" dirty="0" smtClean="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000" y="929697"/>
            <a:ext cx="4971473" cy="5286375"/>
          </a:xfrm>
        </p:spPr>
        <p:txBody>
          <a:bodyPr/>
          <a:lstStyle/>
          <a:p>
            <a:endParaRPr lang="en-US" dirty="0" smtClean="0"/>
          </a:p>
          <a:p>
            <a:endParaRPr lang="en-US" dirty="0" smtClean="0"/>
          </a:p>
          <a:p>
            <a:r>
              <a:rPr lang="en-US" dirty="0" smtClean="0"/>
              <a:t>Consistency: all three users get the same value for the amount column even though three different nodes are serving the record.</a:t>
            </a:r>
            <a:endParaRPr lang="en-US" dirty="0"/>
          </a:p>
        </p:txBody>
      </p:sp>
      <p:pic>
        <p:nvPicPr>
          <p:cNvPr id="11266" name="Picture 2"/>
          <p:cNvPicPr>
            <a:picLocks noChangeAspect="1" noChangeArrowheads="1"/>
          </p:cNvPicPr>
          <p:nvPr/>
        </p:nvPicPr>
        <p:blipFill>
          <a:blip r:embed="rId2"/>
          <a:srcRect/>
          <a:stretch>
            <a:fillRect/>
          </a:stretch>
        </p:blipFill>
        <p:spPr bwMode="auto">
          <a:xfrm>
            <a:off x="5261841" y="622588"/>
            <a:ext cx="6773141" cy="4984750"/>
          </a:xfrm>
          <a:prstGeom prst="rect">
            <a:avLst/>
          </a:prstGeom>
          <a:noFill/>
          <a:ln w="9525">
            <a:noFill/>
            <a:miter lim="800000"/>
            <a:headEnd/>
            <a:tailEnd/>
          </a:ln>
          <a:effec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1" name="Picture 3"/>
          <p:cNvPicPr>
            <a:picLocks noChangeAspect="1" noChangeArrowheads="1"/>
          </p:cNvPicPr>
          <p:nvPr/>
        </p:nvPicPr>
        <p:blipFill>
          <a:blip r:embed="rId2"/>
          <a:srcRect/>
          <a:stretch>
            <a:fillRect/>
          </a:stretch>
        </p:blipFill>
        <p:spPr bwMode="auto">
          <a:xfrm>
            <a:off x="1733550" y="166201"/>
            <a:ext cx="8724900" cy="5200650"/>
          </a:xfrm>
          <a:prstGeom prst="rect">
            <a:avLst/>
          </a:prstGeom>
          <a:noFill/>
          <a:ln w="9525">
            <a:noFill/>
            <a:miter lim="800000"/>
            <a:headEnd/>
            <a:tailEnd/>
          </a:ln>
          <a:effectLst/>
        </p:spPr>
      </p:pic>
      <p:sp>
        <p:nvSpPr>
          <p:cNvPr id="7" name="Rectangle 6"/>
          <p:cNvSpPr/>
          <p:nvPr/>
        </p:nvSpPr>
        <p:spPr>
          <a:xfrm>
            <a:off x="618932" y="5408466"/>
            <a:ext cx="11128310" cy="923330"/>
          </a:xfrm>
          <a:prstGeom prst="rect">
            <a:avLst/>
          </a:prstGeom>
        </p:spPr>
        <p:txBody>
          <a:bodyPr wrap="square">
            <a:spAutoFit/>
          </a:bodyPr>
          <a:lstStyle/>
          <a:p>
            <a:pPr algn="just"/>
            <a:r>
              <a:rPr lang="en-US" dirty="0" smtClean="0"/>
              <a:t>Availability and partition tolerance: in the event of a communication failure, requests from both users are still serviced (1, 2 ). However, with User B, the update fails as the record with id = 3 has not been copied over to Peer C. The user is duly  notified (3) that the update has failed.</a:t>
            </a:r>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208" y="354562"/>
            <a:ext cx="6719596" cy="569169"/>
          </a:xfrm>
        </p:spPr>
        <p:txBody>
          <a:bodyPr>
            <a:normAutofit fontScale="90000"/>
          </a:bodyPr>
          <a:lstStyle/>
          <a:p>
            <a:r>
              <a:rPr lang="en-US" dirty="0" smtClean="0"/>
              <a:t>A Venn diagram summarizing the CAP theorem</a:t>
            </a:r>
            <a:endParaRPr lang="en-US" dirty="0"/>
          </a:p>
        </p:txBody>
      </p:sp>
      <p:sp>
        <p:nvSpPr>
          <p:cNvPr id="3" name="Content Placeholder 2"/>
          <p:cNvSpPr>
            <a:spLocks noGrp="1"/>
          </p:cNvSpPr>
          <p:nvPr>
            <p:ph idx="1"/>
          </p:nvPr>
        </p:nvSpPr>
        <p:spPr>
          <a:xfrm>
            <a:off x="586273" y="3349690"/>
            <a:ext cx="11375572" cy="3247052"/>
          </a:xfrm>
        </p:spPr>
        <p:txBody>
          <a:bodyPr>
            <a:noAutofit/>
          </a:bodyPr>
          <a:lstStyle/>
          <a:p>
            <a:pPr algn="just"/>
            <a:r>
              <a:rPr lang="en-US" sz="2000" dirty="0" smtClean="0"/>
              <a:t>If availability (A) and partition tolerance (P) are required, then consistency (C) is not possible because of the data communication requirement between the nodes. So, the database can remain available (A) but with inconsistent results.</a:t>
            </a:r>
          </a:p>
          <a:p>
            <a:pPr algn="just"/>
            <a:r>
              <a:rPr lang="en-US" sz="2000" dirty="0" smtClean="0"/>
              <a:t>In a distributed database, scalability and fault tolerance can be improved through additional nodes, although this challenges consistency (C). The addition of nodes can also cause availability (A) to suffer due to the latency caused by increased communication between nodes.</a:t>
            </a:r>
          </a:p>
          <a:p>
            <a:pPr algn="just"/>
            <a:r>
              <a:rPr lang="en-US" sz="2000" dirty="0" smtClean="0"/>
              <a:t>Distributed database systems cannot be 100% partition tolerant (P). Although communication outages are rare and temporary, partition tolerance (P) must always be supported by a distributed database; therefore, CAP is generally a choice between choosing either C+P or A+P. The requirements of the system will dictate which is chosen.</a:t>
            </a:r>
            <a:endParaRPr lang="en-US" sz="2000" dirty="0"/>
          </a:p>
        </p:txBody>
      </p:sp>
      <p:pic>
        <p:nvPicPr>
          <p:cNvPr id="5" name="Picture 2"/>
          <p:cNvPicPr>
            <a:picLocks noChangeAspect="1" noChangeArrowheads="1"/>
          </p:cNvPicPr>
          <p:nvPr/>
        </p:nvPicPr>
        <p:blipFill>
          <a:blip r:embed="rId2"/>
          <a:srcRect/>
          <a:stretch>
            <a:fillRect/>
          </a:stretch>
        </p:blipFill>
        <p:spPr bwMode="auto">
          <a:xfrm>
            <a:off x="7175241" y="195943"/>
            <a:ext cx="3778898" cy="3163077"/>
          </a:xfrm>
          <a:prstGeom prst="rect">
            <a:avLst/>
          </a:prstGeom>
          <a:noFill/>
          <a:ln w="9525">
            <a:noFill/>
            <a:miter lim="800000"/>
            <a:headEnd/>
            <a:tailEnd/>
          </a:ln>
          <a:effectLst/>
        </p:spPr>
      </p:pic>
      <p:sp>
        <p:nvSpPr>
          <p:cNvPr id="6" name="Rectangle 5"/>
          <p:cNvSpPr/>
          <p:nvPr/>
        </p:nvSpPr>
        <p:spPr>
          <a:xfrm>
            <a:off x="836645" y="1208229"/>
            <a:ext cx="6096000" cy="2031325"/>
          </a:xfrm>
          <a:prstGeom prst="rect">
            <a:avLst/>
          </a:prstGeom>
        </p:spPr>
        <p:txBody>
          <a:bodyPr wrap="square">
            <a:spAutoFit/>
          </a:bodyPr>
          <a:lstStyle/>
          <a:p>
            <a:pPr algn="just">
              <a:buFont typeface="Arial" pitchFamily="34" charset="0"/>
              <a:buChar char="•"/>
            </a:pPr>
            <a:r>
              <a:rPr lang="en-US" dirty="0" smtClean="0"/>
              <a:t>If consistency (C) and availability (A) are required, available nodes need to communicate to ensure consistency (C). Therefore,  partition tolerance (P) is not possible. </a:t>
            </a:r>
          </a:p>
          <a:p>
            <a:pPr algn="just"/>
            <a:endParaRPr lang="en-US" dirty="0" smtClean="0"/>
          </a:p>
          <a:p>
            <a:pPr algn="just">
              <a:buFont typeface="Arial" pitchFamily="34" charset="0"/>
              <a:buChar char="•"/>
            </a:pPr>
            <a:r>
              <a:rPr lang="en-US" dirty="0" smtClean="0"/>
              <a:t>If consistency (C) and partition tolerance (P) are required, nodes cannot remain available (A) as the nodes will become unavailable while achieving a state of consistency (C).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ACID</a:t>
            </a:r>
            <a:endParaRPr lang="en-US" dirty="0"/>
          </a:p>
        </p:txBody>
      </p:sp>
      <p:sp>
        <p:nvSpPr>
          <p:cNvPr id="3" name="Content Placeholder 2"/>
          <p:cNvSpPr>
            <a:spLocks noGrp="1"/>
          </p:cNvSpPr>
          <p:nvPr>
            <p:ph idx="1"/>
          </p:nvPr>
        </p:nvSpPr>
        <p:spPr/>
        <p:txBody>
          <a:bodyPr>
            <a:normAutofit fontScale="92500" lnSpcReduction="20000"/>
          </a:bodyPr>
          <a:lstStyle/>
          <a:p>
            <a:pPr algn="just">
              <a:buNone/>
            </a:pPr>
            <a:r>
              <a:rPr lang="en-US" dirty="0" smtClean="0"/>
              <a:t>It’s a traditional </a:t>
            </a:r>
            <a:r>
              <a:rPr lang="en-US" b="1" dirty="0" smtClean="0"/>
              <a:t>Transaction management </a:t>
            </a:r>
            <a:r>
              <a:rPr lang="en-US" dirty="0" smtClean="0"/>
              <a:t>system for </a:t>
            </a:r>
            <a:r>
              <a:rPr lang="en-US" b="1" dirty="0" smtClean="0"/>
              <a:t>RDBMS</a:t>
            </a:r>
            <a:r>
              <a:rPr lang="en-US" dirty="0" smtClean="0"/>
              <a:t>.</a:t>
            </a:r>
          </a:p>
          <a:p>
            <a:pPr algn="just">
              <a:buNone/>
            </a:pPr>
            <a:r>
              <a:rPr lang="en-US" dirty="0" smtClean="0"/>
              <a:t>For a transaction to be Good, it should follow </a:t>
            </a:r>
            <a:r>
              <a:rPr lang="en-US" dirty="0" err="1" smtClean="0"/>
              <a:t>theb</a:t>
            </a:r>
            <a:r>
              <a:rPr lang="en-US" dirty="0" smtClean="0"/>
              <a:t> </a:t>
            </a:r>
            <a:r>
              <a:rPr lang="en-US" b="1" dirty="0" smtClean="0"/>
              <a:t>ACID</a:t>
            </a:r>
            <a:r>
              <a:rPr lang="en-US" dirty="0" smtClean="0"/>
              <a:t> property.</a:t>
            </a:r>
          </a:p>
          <a:p>
            <a:pPr algn="just">
              <a:buNone/>
            </a:pPr>
            <a:r>
              <a:rPr lang="en-US" b="1" dirty="0" smtClean="0"/>
              <a:t>ACID</a:t>
            </a:r>
            <a:r>
              <a:rPr lang="en-US" dirty="0" smtClean="0"/>
              <a:t> is acronym for the following Concepts:</a:t>
            </a:r>
          </a:p>
          <a:p>
            <a:pPr marL="514350" indent="-514350" algn="just">
              <a:buAutoNum type="arabicPeriod"/>
            </a:pPr>
            <a:r>
              <a:rPr lang="en-US" b="1" i="1" dirty="0" err="1" smtClean="0"/>
              <a:t>A</a:t>
            </a:r>
            <a:r>
              <a:rPr lang="en-US" i="1" dirty="0" err="1" smtClean="0"/>
              <a:t>utomacity</a:t>
            </a:r>
            <a:r>
              <a:rPr lang="en-US" i="1" dirty="0" smtClean="0"/>
              <a:t>: ensures that all operations will always succeed or fail completely. In other words, there are no partial transactions.</a:t>
            </a:r>
          </a:p>
          <a:p>
            <a:pPr marL="514350" indent="-514350" algn="just">
              <a:buAutoNum type="arabicPeriod"/>
            </a:pPr>
            <a:r>
              <a:rPr lang="en-US" b="1" i="1" dirty="0" err="1" smtClean="0"/>
              <a:t>C</a:t>
            </a:r>
            <a:r>
              <a:rPr lang="en-US" i="1" dirty="0" err="1" smtClean="0"/>
              <a:t>onsistancy:ensures</a:t>
            </a:r>
            <a:r>
              <a:rPr lang="en-US" i="1" dirty="0" smtClean="0"/>
              <a:t> that the database will always remain in a consistent state. ensures that the database will always remain in a consistent state</a:t>
            </a:r>
          </a:p>
          <a:p>
            <a:pPr marL="514350" indent="-514350" algn="just">
              <a:buAutoNum type="arabicPeriod"/>
            </a:pPr>
            <a:r>
              <a:rPr lang="en-US" b="1" i="1" dirty="0" smtClean="0"/>
              <a:t>I</a:t>
            </a:r>
            <a:r>
              <a:rPr lang="en-US" i="1" dirty="0" smtClean="0"/>
              <a:t>solation: ensures that the results of a transaction are not visible to other operations until it is complete.</a:t>
            </a:r>
          </a:p>
          <a:p>
            <a:pPr marL="514350" indent="-514350" algn="just">
              <a:buAutoNum type="arabicPeriod"/>
            </a:pPr>
            <a:r>
              <a:rPr lang="en-US" b="1" i="1" dirty="0" smtClean="0"/>
              <a:t>D</a:t>
            </a:r>
            <a:r>
              <a:rPr lang="en-US" i="1" dirty="0" smtClean="0"/>
              <a:t>urability: ensures that the results of an operation are permanent. In other words, once a transaction has been committed, it cannot be rolled back. This is irrespective of any system failure.</a:t>
            </a:r>
            <a:endParaRPr lang="en-US" i="1"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Automacity</a:t>
            </a:r>
            <a:endParaRPr lang="en-US" dirty="0"/>
          </a:p>
        </p:txBody>
      </p:sp>
      <p:sp>
        <p:nvSpPr>
          <p:cNvPr id="3" name="Content Placeholder 2"/>
          <p:cNvSpPr>
            <a:spLocks noGrp="1"/>
          </p:cNvSpPr>
          <p:nvPr>
            <p:ph sz="half" idx="1"/>
          </p:nvPr>
        </p:nvSpPr>
        <p:spPr/>
        <p:txBody>
          <a:bodyPr/>
          <a:lstStyle/>
          <a:p>
            <a:r>
              <a:rPr lang="en-US" dirty="0" smtClean="0"/>
              <a:t>1. A user attempts to update three records as a part of a transaction.</a:t>
            </a:r>
          </a:p>
          <a:p>
            <a:r>
              <a:rPr lang="en-US" dirty="0" smtClean="0"/>
              <a:t>2. Two records are successfully updated before the occurrence of an error.</a:t>
            </a:r>
          </a:p>
          <a:p>
            <a:r>
              <a:rPr lang="en-US" dirty="0" smtClean="0"/>
              <a:t>3. As a result, the database roll backs any partial effects of the transaction and puts </a:t>
            </a:r>
            <a:r>
              <a:rPr lang="en-US" dirty="0" err="1" smtClean="0"/>
              <a:t>thesystem</a:t>
            </a:r>
            <a:r>
              <a:rPr lang="en-US" dirty="0" smtClean="0"/>
              <a:t> back to its prior state.</a:t>
            </a:r>
            <a:endParaRPr lang="en-US" dirty="0"/>
          </a:p>
        </p:txBody>
      </p:sp>
      <p:pic>
        <p:nvPicPr>
          <p:cNvPr id="16386" name="Picture 2"/>
          <p:cNvPicPr>
            <a:picLocks noGrp="1" noChangeAspect="1" noChangeArrowheads="1"/>
          </p:cNvPicPr>
          <p:nvPr>
            <p:ph sz="half" idx="2"/>
          </p:nvPr>
        </p:nvPicPr>
        <p:blipFill>
          <a:blip r:embed="rId2"/>
          <a:srcRect/>
          <a:stretch>
            <a:fillRect/>
          </a:stretch>
        </p:blipFill>
        <p:spPr bwMode="auto">
          <a:xfrm>
            <a:off x="6172200" y="2231728"/>
            <a:ext cx="5181600" cy="3539131"/>
          </a:xfrm>
          <a:prstGeom prst="rect">
            <a:avLst/>
          </a:prstGeom>
          <a:noFill/>
          <a:ln w="9525">
            <a:noFill/>
            <a:miter lim="800000"/>
            <a:headEnd/>
            <a:tailEnd/>
          </a:ln>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noChangeArrowheads="1"/>
          </p:cNvPicPr>
          <p:nvPr/>
        </p:nvPicPr>
        <p:blipFill>
          <a:blip r:embed="rId2"/>
          <a:srcRect/>
          <a:stretch>
            <a:fillRect/>
          </a:stretch>
        </p:blipFill>
        <p:spPr bwMode="auto">
          <a:xfrm>
            <a:off x="0" y="0"/>
            <a:ext cx="1219200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sz="half" idx="1"/>
          </p:nvPr>
        </p:nvSpPr>
        <p:spPr>
          <a:xfrm>
            <a:off x="838199" y="1825625"/>
            <a:ext cx="10237237" cy="4351338"/>
          </a:xfrm>
        </p:spPr>
        <p:txBody>
          <a:bodyPr/>
          <a:lstStyle/>
          <a:p>
            <a:pPr>
              <a:buNone/>
            </a:pPr>
            <a:r>
              <a:rPr lang="en-US" dirty="0" smtClean="0"/>
              <a:t>One major issue with Peer-to-peer replication is, it is prone to </a:t>
            </a:r>
          </a:p>
          <a:p>
            <a:pPr marL="514350" indent="-514350">
              <a:buAutoNum type="alphaUcPeriod"/>
            </a:pPr>
            <a:r>
              <a:rPr lang="en-US" dirty="0" smtClean="0"/>
              <a:t>write inconsistencies </a:t>
            </a:r>
          </a:p>
          <a:p>
            <a:pPr marL="514350" indent="-514350">
              <a:buAutoNum type="alphaUcPeriod"/>
            </a:pPr>
            <a:r>
              <a:rPr lang="en-US" dirty="0" smtClean="0"/>
              <a:t>Read Inconsistency</a:t>
            </a:r>
          </a:p>
          <a:p>
            <a:pPr marL="514350" indent="-514350">
              <a:buAutoNum type="alphaUcPeriod"/>
            </a:pPr>
            <a:r>
              <a:rPr lang="en-US" dirty="0" smtClean="0"/>
              <a:t>Voting</a:t>
            </a:r>
          </a:p>
          <a:p>
            <a:pPr marL="514350" indent="-514350">
              <a:buAutoNum type="alphaUcPeriod"/>
            </a:pPr>
            <a:r>
              <a:rPr lang="en-US" dirty="0" smtClean="0"/>
              <a:t>All of them</a:t>
            </a:r>
          </a:p>
          <a:p>
            <a:pPr marL="514350" indent="-514350">
              <a:buAutoNum type="alphaUcPeriod"/>
            </a:pPr>
            <a:endParaRPr lang="en-US" dirty="0" smtClean="0"/>
          </a:p>
          <a:p>
            <a:pPr marL="514350" indent="-514350">
              <a:buAutoNum type="alphaUcPeriod"/>
            </a:pPr>
            <a:endParaRPr lang="en-US" dirty="0" smtClean="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Consistancy</a:t>
            </a:r>
            <a:endParaRPr lang="en-US" dirty="0"/>
          </a:p>
        </p:txBody>
      </p:sp>
      <p:sp>
        <p:nvSpPr>
          <p:cNvPr id="3" name="Content Placeholder 2"/>
          <p:cNvSpPr>
            <a:spLocks noGrp="1"/>
          </p:cNvSpPr>
          <p:nvPr>
            <p:ph sz="half" idx="1"/>
          </p:nvPr>
        </p:nvSpPr>
        <p:spPr/>
        <p:txBody>
          <a:bodyPr/>
          <a:lstStyle/>
          <a:p>
            <a:r>
              <a:rPr lang="en-US" dirty="0" smtClean="0"/>
              <a:t>1. A user attempts to update the amount column of the table that is of type float with a </a:t>
            </a:r>
            <a:r>
              <a:rPr lang="en-US" dirty="0" err="1" smtClean="0"/>
              <a:t>varchar</a:t>
            </a:r>
            <a:r>
              <a:rPr lang="en-US" dirty="0" smtClean="0"/>
              <a:t> value.</a:t>
            </a:r>
          </a:p>
          <a:p>
            <a:r>
              <a:rPr lang="en-US" dirty="0" smtClean="0"/>
              <a:t>2. The database applies its validation check and rejects this update because the value violates the constraint checks for the amount column.</a:t>
            </a:r>
            <a:endParaRPr lang="en-US" dirty="0"/>
          </a:p>
        </p:txBody>
      </p:sp>
      <p:pic>
        <p:nvPicPr>
          <p:cNvPr id="17410" name="Picture 2"/>
          <p:cNvPicPr>
            <a:picLocks noGrp="1" noChangeAspect="1" noChangeArrowheads="1"/>
          </p:cNvPicPr>
          <p:nvPr>
            <p:ph sz="half" idx="2"/>
          </p:nvPr>
        </p:nvPicPr>
        <p:blipFill>
          <a:blip r:embed="rId2"/>
          <a:srcRect/>
          <a:stretch>
            <a:fillRect/>
          </a:stretch>
        </p:blipFill>
        <p:spPr bwMode="auto">
          <a:xfrm>
            <a:off x="6172200" y="2220686"/>
            <a:ext cx="5181600" cy="2778019"/>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 will continue to produce low-quality</a:t>
            </a:r>
            <a:br>
              <a:rPr lang="en-US" dirty="0"/>
            </a:br>
            <a:r>
              <a:rPr lang="en-US" dirty="0"/>
              <a:t>big data results. </a:t>
            </a:r>
            <a:endParaRPr lang="en-US" dirty="0" smtClean="0"/>
          </a:p>
          <a:p>
            <a:pPr marL="514350" indent="-514350">
              <a:buFont typeface="+mj-lt"/>
              <a:buAutoNum type="alphaUcPeriod"/>
            </a:pPr>
            <a:r>
              <a:rPr lang="en-US" dirty="0"/>
              <a:t>Outdated data </a:t>
            </a:r>
            <a:endParaRPr lang="en-US" dirty="0" smtClean="0"/>
          </a:p>
          <a:p>
            <a:pPr marL="514350" indent="-514350">
              <a:buFont typeface="+mj-lt"/>
              <a:buAutoNum type="alphaUcPeriod"/>
            </a:pPr>
            <a:r>
              <a:rPr lang="en-US" dirty="0"/>
              <a:t>Invalid data </a:t>
            </a:r>
            <a:endParaRPr lang="en-US" dirty="0" smtClean="0"/>
          </a:p>
          <a:p>
            <a:pPr marL="514350" indent="-514350">
              <a:buFont typeface="+mj-lt"/>
              <a:buAutoNum type="alphaUcPeriod"/>
            </a:pPr>
            <a:r>
              <a:rPr lang="en-US" dirty="0"/>
              <a:t>Poorly identified data </a:t>
            </a:r>
            <a:endParaRPr lang="en-US" dirty="0" smtClean="0"/>
          </a:p>
          <a:p>
            <a:pPr marL="514350" indent="-514350">
              <a:buFont typeface="+mj-lt"/>
              <a:buAutoNum type="alphaUcPeriod"/>
            </a:pPr>
            <a:r>
              <a:rPr lang="en-US" dirty="0" smtClean="0"/>
              <a:t>All of the above</a:t>
            </a:r>
            <a:endParaRPr lang="en-US" dirty="0"/>
          </a:p>
        </p:txBody>
      </p:sp>
    </p:spTree>
    <p:extLst>
      <p:ext uri="{BB962C8B-B14F-4D97-AF65-F5344CB8AC3E}">
        <p14:creationId xmlns:p14="http://schemas.microsoft.com/office/powerpoint/2010/main" val="14535374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Isolation</a:t>
            </a:r>
            <a:endParaRPr lang="en-US" dirty="0"/>
          </a:p>
        </p:txBody>
      </p:sp>
      <p:sp>
        <p:nvSpPr>
          <p:cNvPr id="3" name="Content Placeholder 2"/>
          <p:cNvSpPr>
            <a:spLocks noGrp="1"/>
          </p:cNvSpPr>
          <p:nvPr>
            <p:ph sz="half" idx="1"/>
          </p:nvPr>
        </p:nvSpPr>
        <p:spPr/>
        <p:txBody>
          <a:bodyPr>
            <a:normAutofit fontScale="92500" lnSpcReduction="20000"/>
          </a:bodyPr>
          <a:lstStyle/>
          <a:p>
            <a:r>
              <a:rPr lang="en-US" dirty="0" smtClean="0"/>
              <a:t>1. User A attempts to update two records as part of a transaction.</a:t>
            </a:r>
          </a:p>
          <a:p>
            <a:r>
              <a:rPr lang="en-US" dirty="0" smtClean="0"/>
              <a:t>2. The database successfully updates the first record.</a:t>
            </a:r>
          </a:p>
          <a:p>
            <a:r>
              <a:rPr lang="en-US" dirty="0" smtClean="0"/>
              <a:t>3. However, before it can update the second record, User B attempts to update the same record. The database does not permit User B’s update until User A’s update succeeds or fails in full. This occurs because the record with id3 is locked by the database until the transaction is complete.</a:t>
            </a:r>
            <a:endParaRPr lang="en-US" dirty="0"/>
          </a:p>
        </p:txBody>
      </p:sp>
      <p:pic>
        <p:nvPicPr>
          <p:cNvPr id="18434" name="Picture 2"/>
          <p:cNvPicPr>
            <a:picLocks noGrp="1" noChangeAspect="1" noChangeArrowheads="1"/>
          </p:cNvPicPr>
          <p:nvPr>
            <p:ph sz="half" idx="2"/>
          </p:nvPr>
        </p:nvPicPr>
        <p:blipFill>
          <a:blip r:embed="rId2"/>
          <a:srcRect/>
          <a:stretch>
            <a:fillRect/>
          </a:stretch>
        </p:blipFill>
        <p:spPr bwMode="auto">
          <a:xfrm>
            <a:off x="6172200" y="1763486"/>
            <a:ext cx="5181600" cy="4338734"/>
          </a:xfrm>
          <a:prstGeom prst="rect">
            <a:avLst/>
          </a:prstGeom>
          <a:noFill/>
          <a:ln w="9525">
            <a:noFill/>
            <a:miter lim="800000"/>
            <a:headEnd/>
            <a:tailEnd/>
          </a:ln>
          <a:effec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Durability</a:t>
            </a:r>
            <a:endParaRPr lang="en-US" dirty="0"/>
          </a:p>
        </p:txBody>
      </p:sp>
      <p:sp>
        <p:nvSpPr>
          <p:cNvPr id="3" name="Content Placeholder 2"/>
          <p:cNvSpPr>
            <a:spLocks noGrp="1"/>
          </p:cNvSpPr>
          <p:nvPr>
            <p:ph idx="1"/>
          </p:nvPr>
        </p:nvSpPr>
        <p:spPr>
          <a:xfrm>
            <a:off x="548951" y="1872278"/>
            <a:ext cx="5338665" cy="4351338"/>
          </a:xfrm>
        </p:spPr>
        <p:txBody>
          <a:bodyPr>
            <a:normAutofit fontScale="92500" lnSpcReduction="20000"/>
          </a:bodyPr>
          <a:lstStyle/>
          <a:p>
            <a:pPr>
              <a:buNone/>
            </a:pPr>
            <a:r>
              <a:rPr lang="en-US" dirty="0" smtClean="0"/>
              <a:t>1. A user updates a record as part of a transaction.</a:t>
            </a:r>
          </a:p>
          <a:p>
            <a:pPr>
              <a:buNone/>
            </a:pPr>
            <a:r>
              <a:rPr lang="en-US" dirty="0" smtClean="0"/>
              <a:t>2. The database successfully updates the record.</a:t>
            </a:r>
          </a:p>
          <a:p>
            <a:pPr>
              <a:buNone/>
            </a:pPr>
            <a:r>
              <a:rPr lang="en-US" dirty="0" smtClean="0"/>
              <a:t>3. Right after this update, a power failure occurs. The database maintains its state while there is no power.</a:t>
            </a:r>
          </a:p>
          <a:p>
            <a:pPr>
              <a:buNone/>
            </a:pPr>
            <a:r>
              <a:rPr lang="en-US" dirty="0" smtClean="0"/>
              <a:t>4. The power is resumed.</a:t>
            </a:r>
          </a:p>
          <a:p>
            <a:pPr>
              <a:buNone/>
            </a:pPr>
            <a:r>
              <a:rPr lang="en-US" dirty="0" smtClean="0"/>
              <a:t>5. The database serves the record as per last update when requested by the user.</a:t>
            </a:r>
            <a:endParaRPr lang="en-US" dirty="0"/>
          </a:p>
        </p:txBody>
      </p:sp>
      <p:pic>
        <p:nvPicPr>
          <p:cNvPr id="14338" name="Picture 2"/>
          <p:cNvPicPr>
            <a:picLocks noChangeAspect="1" noChangeArrowheads="1"/>
          </p:cNvPicPr>
          <p:nvPr/>
        </p:nvPicPr>
        <p:blipFill>
          <a:blip r:embed="rId2"/>
          <a:srcRect/>
          <a:stretch>
            <a:fillRect/>
          </a:stretch>
        </p:blipFill>
        <p:spPr bwMode="auto">
          <a:xfrm>
            <a:off x="5921876" y="1800809"/>
            <a:ext cx="6270124" cy="4687758"/>
          </a:xfrm>
          <a:prstGeom prst="rect">
            <a:avLst/>
          </a:prstGeom>
          <a:noFill/>
          <a:ln w="9525">
            <a:noFill/>
            <a:miter lim="800000"/>
            <a:headEnd/>
            <a:tailEnd/>
          </a:ln>
          <a:effec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ACID principle results in consistent database behavior</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1. User A attempts to update a record as part of a transaction.</a:t>
            </a:r>
          </a:p>
          <a:p>
            <a:r>
              <a:rPr lang="en-US" dirty="0" smtClean="0"/>
              <a:t>2. The database validates the value and the update is successfully applied.</a:t>
            </a:r>
          </a:p>
          <a:p>
            <a:r>
              <a:rPr lang="en-US" dirty="0" smtClean="0"/>
              <a:t>3. After the successful completion of the transaction, when Users B and C request </a:t>
            </a:r>
            <a:r>
              <a:rPr lang="en-US" dirty="0" err="1" smtClean="0"/>
              <a:t>thesame</a:t>
            </a:r>
            <a:r>
              <a:rPr lang="en-US" dirty="0" smtClean="0"/>
              <a:t> record, the database provides the updated value to both the users.</a:t>
            </a:r>
            <a:endParaRPr lang="en-US" dirty="0"/>
          </a:p>
        </p:txBody>
      </p:sp>
      <p:pic>
        <p:nvPicPr>
          <p:cNvPr id="15362" name="Picture 2"/>
          <p:cNvPicPr>
            <a:picLocks noChangeAspect="1" noChangeArrowheads="1"/>
          </p:cNvPicPr>
          <p:nvPr/>
        </p:nvPicPr>
        <p:blipFill>
          <a:blip r:embed="rId2"/>
          <a:srcRect/>
          <a:stretch>
            <a:fillRect/>
          </a:stretch>
        </p:blipFill>
        <p:spPr bwMode="auto">
          <a:xfrm>
            <a:off x="7128259" y="1082352"/>
            <a:ext cx="4352475" cy="5162065"/>
          </a:xfrm>
          <a:prstGeom prst="rect">
            <a:avLst/>
          </a:prstGeom>
          <a:noFill/>
          <a:ln w="9525">
            <a:noFill/>
            <a:miter lim="800000"/>
            <a:headEnd/>
            <a:tailEnd/>
          </a:ln>
          <a:effec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a:t>
            </a:r>
            <a:endParaRPr lang="en-US" dirty="0"/>
          </a:p>
        </p:txBody>
      </p:sp>
      <p:sp>
        <p:nvSpPr>
          <p:cNvPr id="3" name="Content Placeholder 2"/>
          <p:cNvSpPr>
            <a:spLocks noGrp="1"/>
          </p:cNvSpPr>
          <p:nvPr>
            <p:ph idx="1"/>
          </p:nvPr>
        </p:nvSpPr>
        <p:spPr/>
        <p:txBody>
          <a:bodyPr>
            <a:normAutofit fontScale="77500" lnSpcReduction="20000"/>
          </a:bodyPr>
          <a:lstStyle/>
          <a:p>
            <a:pPr algn="just"/>
            <a:r>
              <a:rPr lang="en-US" dirty="0" smtClean="0"/>
              <a:t>BASE is a database design principle based on the CAP theorem and leveraged by database systems that use distributed technology. </a:t>
            </a:r>
          </a:p>
          <a:p>
            <a:pPr algn="just"/>
            <a:r>
              <a:rPr lang="en-US" dirty="0" smtClean="0"/>
              <a:t>BASE stands for:</a:t>
            </a:r>
          </a:p>
          <a:p>
            <a:pPr algn="just">
              <a:buNone/>
            </a:pPr>
            <a:r>
              <a:rPr lang="en-US" dirty="0" smtClean="0"/>
              <a:t>	• </a:t>
            </a:r>
            <a:r>
              <a:rPr lang="en-US" b="1" dirty="0" smtClean="0"/>
              <a:t>ba</a:t>
            </a:r>
            <a:r>
              <a:rPr lang="en-US" dirty="0" smtClean="0"/>
              <a:t>sically available</a:t>
            </a:r>
          </a:p>
          <a:p>
            <a:pPr algn="just">
              <a:buNone/>
            </a:pPr>
            <a:r>
              <a:rPr lang="en-US" dirty="0" smtClean="0"/>
              <a:t>	• </a:t>
            </a:r>
            <a:r>
              <a:rPr lang="en-US" b="1" dirty="0" smtClean="0"/>
              <a:t>s</a:t>
            </a:r>
            <a:r>
              <a:rPr lang="en-US" dirty="0" smtClean="0"/>
              <a:t>oft state</a:t>
            </a:r>
          </a:p>
          <a:p>
            <a:pPr algn="just">
              <a:buNone/>
            </a:pPr>
            <a:r>
              <a:rPr lang="en-US" dirty="0" smtClean="0"/>
              <a:t>	• </a:t>
            </a:r>
            <a:r>
              <a:rPr lang="en-US" b="1" dirty="0" smtClean="0"/>
              <a:t>e</a:t>
            </a:r>
            <a:r>
              <a:rPr lang="en-US" dirty="0" smtClean="0"/>
              <a:t>ventual consistency</a:t>
            </a:r>
          </a:p>
          <a:p>
            <a:pPr algn="just">
              <a:buNone/>
            </a:pPr>
            <a:endParaRPr lang="en-US" dirty="0" smtClean="0"/>
          </a:p>
          <a:p>
            <a:pPr algn="just"/>
            <a:r>
              <a:rPr lang="en-US" dirty="0" smtClean="0"/>
              <a:t>When a database supports BASE, it favors availability over consistency. In other words, the database is A+P from a CAP perspective. In essence, BASE leverages optimistic concurrency by relaxing the strong consistency constraints mandated by the ACID properties.</a:t>
            </a:r>
          </a:p>
          <a:p>
            <a:pPr algn="just"/>
            <a:r>
              <a:rPr lang="en-US" dirty="0" smtClean="0"/>
              <a:t>If a database is “basically available,” that database will always acknowledge a client’s request, either in the form of the requested data or a success/failure notification.</a:t>
            </a:r>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User A and User B receive data despite the database being partitioned by a network failure.</a:t>
            </a:r>
            <a:endParaRPr lang="en-US" sz="3200" dirty="0"/>
          </a:p>
        </p:txBody>
      </p:sp>
      <p:pic>
        <p:nvPicPr>
          <p:cNvPr id="19458" name="Picture 2"/>
          <p:cNvPicPr>
            <a:picLocks noGrp="1" noChangeAspect="1" noChangeArrowheads="1"/>
          </p:cNvPicPr>
          <p:nvPr>
            <p:ph sz="half" idx="2"/>
          </p:nvPr>
        </p:nvPicPr>
        <p:blipFill>
          <a:blip r:embed="rId2"/>
          <a:srcRect/>
          <a:stretch>
            <a:fillRect/>
          </a:stretch>
        </p:blipFill>
        <p:spPr bwMode="auto">
          <a:xfrm>
            <a:off x="2481943" y="1623526"/>
            <a:ext cx="6932645" cy="4711959"/>
          </a:xfrm>
          <a:prstGeom prst="rect">
            <a:avLst/>
          </a:prstGeom>
          <a:noFill/>
          <a:ln w="9525">
            <a:noFill/>
            <a:miter lim="800000"/>
            <a:headEnd/>
            <a:tailEnd/>
          </a:ln>
          <a:effec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2127380" y="1825625"/>
            <a:ext cx="9226420" cy="4351338"/>
          </a:xfrm>
        </p:spPr>
        <p:txBody>
          <a:bodyPr/>
          <a:lstStyle/>
          <a:p>
            <a:pPr>
              <a:buNone/>
            </a:pPr>
            <a:r>
              <a:rPr lang="en-US" b="1" dirty="0" smtClean="0"/>
              <a:t>Soft state </a:t>
            </a:r>
            <a:r>
              <a:rPr lang="en-US" dirty="0" smtClean="0"/>
              <a:t>means that a database may be in an inconsistent state when data is read; thus, the results may change if the same data is requested again. </a:t>
            </a:r>
          </a:p>
          <a:p>
            <a:pPr>
              <a:buNone/>
            </a:pPr>
            <a:r>
              <a:rPr lang="en-US" dirty="0" smtClean="0"/>
              <a:t>This is because the data could be updated for consistency, even though no user has written to the database between the two reads.</a:t>
            </a:r>
          </a:p>
          <a:p>
            <a:pPr>
              <a:buNone/>
            </a:pPr>
            <a:r>
              <a:rPr lang="en-US" dirty="0" smtClean="0"/>
              <a:t> This property is closely related to eventual consistency.</a:t>
            </a:r>
          </a:p>
          <a:p>
            <a:pPr>
              <a:buNone/>
            </a:pP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 of the </a:t>
            </a:r>
            <a:r>
              <a:rPr lang="en-US" b="1" dirty="0" smtClean="0"/>
              <a:t>soft state </a:t>
            </a:r>
            <a:r>
              <a:rPr lang="en-US" dirty="0" smtClean="0"/>
              <a:t>property of BASE is shown here.</a:t>
            </a:r>
            <a:endParaRPr lang="en-US" dirty="0"/>
          </a:p>
        </p:txBody>
      </p:sp>
      <p:sp>
        <p:nvSpPr>
          <p:cNvPr id="3" name="Content Placeholder 2"/>
          <p:cNvSpPr>
            <a:spLocks noGrp="1"/>
          </p:cNvSpPr>
          <p:nvPr>
            <p:ph sz="half" idx="1"/>
          </p:nvPr>
        </p:nvSpPr>
        <p:spPr/>
        <p:txBody>
          <a:bodyPr/>
          <a:lstStyle/>
          <a:p>
            <a:pPr>
              <a:buNone/>
            </a:pPr>
            <a:r>
              <a:rPr lang="en-US" dirty="0" smtClean="0"/>
              <a:t>1. User A updates a record on Peer A.</a:t>
            </a:r>
          </a:p>
          <a:p>
            <a:pPr>
              <a:buNone/>
            </a:pPr>
            <a:r>
              <a:rPr lang="en-US" dirty="0" smtClean="0"/>
              <a:t>2. Before the other peers are updated, User B requests the same record from Peer C.</a:t>
            </a:r>
          </a:p>
          <a:p>
            <a:pPr>
              <a:buNone/>
            </a:pPr>
            <a:r>
              <a:rPr lang="en-US" dirty="0" smtClean="0"/>
              <a:t>3. The database is now in a soft state, and stale data is returned to User B.</a:t>
            </a:r>
            <a:endParaRPr lang="en-US" dirty="0"/>
          </a:p>
        </p:txBody>
      </p:sp>
      <p:pic>
        <p:nvPicPr>
          <p:cNvPr id="20482" name="Picture 2"/>
          <p:cNvPicPr>
            <a:picLocks noGrp="1" noChangeAspect="1" noChangeArrowheads="1"/>
          </p:cNvPicPr>
          <p:nvPr>
            <p:ph sz="half" idx="2"/>
          </p:nvPr>
        </p:nvPicPr>
        <p:blipFill>
          <a:blip r:embed="rId2"/>
          <a:srcRect/>
          <a:stretch>
            <a:fillRect/>
          </a:stretch>
        </p:blipFill>
        <p:spPr bwMode="auto">
          <a:xfrm>
            <a:off x="6172200" y="1791478"/>
            <a:ext cx="5649686" cy="4525346"/>
          </a:xfrm>
          <a:prstGeom prst="rect">
            <a:avLst/>
          </a:prstGeom>
          <a:noFill/>
          <a:ln w="9525">
            <a:noFill/>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a:xfrm>
            <a:off x="838199" y="1825625"/>
            <a:ext cx="10545147" cy="4351338"/>
          </a:xfrm>
        </p:spPr>
        <p:txBody>
          <a:bodyPr/>
          <a:lstStyle/>
          <a:p>
            <a:r>
              <a:rPr lang="en-US" b="1" dirty="0" smtClean="0"/>
              <a:t>Eventual consistency </a:t>
            </a:r>
            <a:r>
              <a:rPr lang="en-US" dirty="0" smtClean="0"/>
              <a:t>is the state in which reads by different clients, immediately following a write to the database, may not return consistent results. </a:t>
            </a:r>
          </a:p>
          <a:p>
            <a:r>
              <a:rPr lang="en-US" dirty="0" smtClean="0"/>
              <a:t>The database only attains consistency once the changes have been propagated to all nodes. </a:t>
            </a:r>
          </a:p>
          <a:p>
            <a:r>
              <a:rPr lang="en-US" dirty="0" smtClean="0"/>
              <a:t>While the database is in the process of attaining the state of eventual consistency, it will be in a soft state.</a:t>
            </a:r>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 of the eventual consistency property of BASE.</a:t>
            </a:r>
            <a:endParaRPr lang="en-US" dirty="0"/>
          </a:p>
        </p:txBody>
      </p:sp>
      <p:sp>
        <p:nvSpPr>
          <p:cNvPr id="3" name="Content Placeholder 2"/>
          <p:cNvSpPr>
            <a:spLocks noGrp="1"/>
          </p:cNvSpPr>
          <p:nvPr>
            <p:ph sz="half" idx="1"/>
          </p:nvPr>
        </p:nvSpPr>
        <p:spPr/>
        <p:txBody>
          <a:bodyPr>
            <a:normAutofit lnSpcReduction="10000"/>
          </a:bodyPr>
          <a:lstStyle/>
          <a:p>
            <a:r>
              <a:rPr lang="pt-BR" dirty="0" smtClean="0"/>
              <a:t>1. User A updates a record.</a:t>
            </a:r>
          </a:p>
          <a:p>
            <a:r>
              <a:rPr lang="en-US" dirty="0" smtClean="0"/>
              <a:t>2. The record only gets updated at Peer A, but before the other peers can be updated, User B requests the same record.</a:t>
            </a:r>
          </a:p>
          <a:p>
            <a:r>
              <a:rPr lang="en-US" dirty="0" smtClean="0"/>
              <a:t>3. The database is now in a soft state. Stale data is returned to User B from Peer C.</a:t>
            </a:r>
          </a:p>
          <a:p>
            <a:r>
              <a:rPr lang="en-US" dirty="0" smtClean="0"/>
              <a:t>4. However, the consistency is eventually attained, and User C gets the correct value.</a:t>
            </a:r>
            <a:endParaRPr lang="en-US" dirty="0"/>
          </a:p>
        </p:txBody>
      </p:sp>
      <p:pic>
        <p:nvPicPr>
          <p:cNvPr id="21506" name="Picture 2"/>
          <p:cNvPicPr>
            <a:picLocks noGrp="1" noChangeAspect="1" noChangeArrowheads="1"/>
          </p:cNvPicPr>
          <p:nvPr>
            <p:ph sz="half" idx="2"/>
          </p:nvPr>
        </p:nvPicPr>
        <p:blipFill>
          <a:blip r:embed="rId2"/>
          <a:srcRect/>
          <a:stretch>
            <a:fillRect/>
          </a:stretch>
        </p:blipFill>
        <p:spPr bwMode="auto">
          <a:xfrm>
            <a:off x="5924939" y="1791477"/>
            <a:ext cx="5868955" cy="4320073"/>
          </a:xfrm>
          <a:prstGeom prst="rect">
            <a:avLst/>
          </a:prstGeom>
          <a:noFill/>
          <a:ln w="9525">
            <a:noFill/>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dirty="0" smtClean="0"/>
              <a:t>BASE emphasizes availability over immediate consistency, in contrast to ACID, which ensures immediate consistency at the expense of availability due to record locking. </a:t>
            </a:r>
          </a:p>
          <a:p>
            <a:pPr>
              <a:buNone/>
            </a:pPr>
            <a:r>
              <a:rPr lang="en-US" dirty="0" smtClean="0"/>
              <a:t>This </a:t>
            </a:r>
            <a:r>
              <a:rPr lang="en-US" b="1" dirty="0" smtClean="0"/>
              <a:t>soft approach </a:t>
            </a:r>
            <a:r>
              <a:rPr lang="en-US" dirty="0" smtClean="0"/>
              <a:t>toward consistency allows BASE compliant databases to serve multiple clients without any latency albeit serving inconsistent results. </a:t>
            </a:r>
          </a:p>
          <a:p>
            <a:pPr>
              <a:buNone/>
            </a:pPr>
            <a:r>
              <a:rPr lang="en-US" dirty="0" smtClean="0"/>
              <a:t>However, BASE-compliant databases are not useful for transactional systems where lack of consistency is a concern.</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6966211" y="1431636"/>
            <a:ext cx="5225789" cy="374043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b="1" dirty="0" smtClean="0"/>
              <a:t>Clusters</a:t>
            </a:r>
            <a:endParaRPr lang="en-US" dirty="0"/>
          </a:p>
        </p:txBody>
      </p:sp>
      <p:sp>
        <p:nvSpPr>
          <p:cNvPr id="3" name="Content Placeholder 2"/>
          <p:cNvSpPr>
            <a:spLocks noGrp="1"/>
          </p:cNvSpPr>
          <p:nvPr>
            <p:ph idx="1"/>
          </p:nvPr>
        </p:nvSpPr>
        <p:spPr>
          <a:xfrm>
            <a:off x="524164" y="1354570"/>
            <a:ext cx="6597073" cy="4351338"/>
          </a:xfrm>
        </p:spPr>
        <p:txBody>
          <a:bodyPr>
            <a:normAutofit fontScale="92500" lnSpcReduction="10000"/>
          </a:bodyPr>
          <a:lstStyle/>
          <a:p>
            <a:pPr>
              <a:buNone/>
            </a:pPr>
            <a:r>
              <a:rPr lang="en-US" dirty="0" smtClean="0"/>
              <a:t>In computing, a cluster is a tightly coupled collection of servers, or nodes. These servers usually have the same hardware specifications and are connected together via a network to work as a single unit (as shown in Figure). </a:t>
            </a:r>
          </a:p>
          <a:p>
            <a:pPr>
              <a:buNone/>
            </a:pPr>
            <a:r>
              <a:rPr lang="en-US" dirty="0" smtClean="0"/>
              <a:t>Each node in the cluster has its own dedicated resources, such as memory, a processor, and a hard drive. A cluster can execute a task by splitting it into small pieces and distributing their execution onto different computers that belong to the cluster.</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7" name="Picture 5"/>
          <p:cNvPicPr>
            <a:picLocks noChangeAspect="1" noChangeArrowheads="1"/>
          </p:cNvPicPr>
          <p:nvPr/>
        </p:nvPicPr>
        <p:blipFill>
          <a:blip r:embed="rId2"/>
          <a:srcRect/>
          <a:stretch>
            <a:fillRect/>
          </a:stretch>
        </p:blipFill>
        <p:spPr bwMode="auto">
          <a:xfrm>
            <a:off x="0" y="-27993"/>
            <a:ext cx="1208843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BASE is a database design principle, in the soft state the database is allowed to be in inconsistence state</a:t>
            </a:r>
          </a:p>
          <a:p>
            <a:pPr marL="514350" indent="-514350">
              <a:buAutoNum type="alphaUcPeriod"/>
            </a:pPr>
            <a:r>
              <a:rPr lang="en-US" dirty="0" smtClean="0"/>
              <a:t>True</a:t>
            </a:r>
          </a:p>
          <a:p>
            <a:pPr marL="514350" indent="-514350">
              <a:buAutoNum type="alphaUcPeriod"/>
            </a:pPr>
            <a:r>
              <a:rPr lang="en-US" dirty="0" smtClean="0"/>
              <a:t>B. False </a:t>
            </a:r>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srcRect/>
          <a:stretch>
            <a:fillRect/>
          </a:stretch>
        </p:blipFill>
        <p:spPr bwMode="auto">
          <a:xfrm>
            <a:off x="0" y="0"/>
            <a:ext cx="12192000" cy="68580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2"/>
          <a:srcRect/>
          <a:stretch>
            <a:fillRect/>
          </a:stretch>
        </p:blipFill>
        <p:spPr bwMode="auto">
          <a:xfrm>
            <a:off x="0" y="0"/>
            <a:ext cx="12088430" cy="6917268"/>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lstStyle/>
          <a:p>
            <a:pPr>
              <a:buNone/>
            </a:pPr>
            <a:r>
              <a:rPr lang="en-US" dirty="0" smtClean="0"/>
              <a:t>Typically, storage is required whenever the which of the following occurs?</a:t>
            </a:r>
          </a:p>
          <a:p>
            <a:pPr>
              <a:buNone/>
            </a:pPr>
            <a:r>
              <a:rPr lang="en-US" dirty="0" smtClean="0"/>
              <a:t>A. external datasets are acquired, or internal data will be used in a Big Data environment</a:t>
            </a:r>
          </a:p>
          <a:p>
            <a:pPr>
              <a:buNone/>
            </a:pPr>
            <a:r>
              <a:rPr lang="en-US" dirty="0" smtClean="0"/>
              <a:t>B. data is manipulated to be made amenable for data analysis</a:t>
            </a:r>
          </a:p>
          <a:p>
            <a:pPr>
              <a:buNone/>
            </a:pPr>
            <a:r>
              <a:rPr lang="en-US" dirty="0" smtClean="0"/>
              <a:t>C. Both of them</a:t>
            </a:r>
          </a:p>
          <a:p>
            <a:pPr>
              <a:buNone/>
            </a:pPr>
            <a:r>
              <a:rPr lang="en-US" dirty="0" smtClean="0"/>
              <a:t>D. None of them</a:t>
            </a:r>
          </a:p>
          <a:p>
            <a:pPr>
              <a:buNone/>
            </a:pPr>
            <a:endParaRPr lang="en-US" dirty="0" smtClean="0"/>
          </a:p>
          <a:p>
            <a:pPr>
              <a:buNone/>
            </a:pPr>
            <a:endParaRPr lang="en-US" dirty="0" smtClean="0"/>
          </a:p>
          <a:p>
            <a:pPr>
              <a:buNone/>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8425007" y="2156403"/>
            <a:ext cx="3562350" cy="291465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b="1" dirty="0" smtClean="0"/>
              <a:t>File Systems and Distributed File Systems</a:t>
            </a:r>
            <a:endParaRPr lang="en-US" dirty="0"/>
          </a:p>
        </p:txBody>
      </p:sp>
      <p:sp>
        <p:nvSpPr>
          <p:cNvPr id="3" name="Content Placeholder 2"/>
          <p:cNvSpPr>
            <a:spLocks noGrp="1"/>
          </p:cNvSpPr>
          <p:nvPr>
            <p:ph idx="1"/>
          </p:nvPr>
        </p:nvSpPr>
        <p:spPr>
          <a:xfrm>
            <a:off x="413327" y="1603953"/>
            <a:ext cx="8148782" cy="4861502"/>
          </a:xfrm>
        </p:spPr>
        <p:txBody>
          <a:bodyPr>
            <a:normAutofit lnSpcReduction="10000"/>
          </a:bodyPr>
          <a:lstStyle/>
          <a:p>
            <a:pPr algn="just"/>
            <a:r>
              <a:rPr lang="en-US" dirty="0" smtClean="0"/>
              <a:t>A file system is the method of storing and organizing data on a storage device, such as- flash drives, DVDs and hard drives. </a:t>
            </a:r>
          </a:p>
          <a:p>
            <a:pPr algn="just"/>
            <a:r>
              <a:rPr lang="en-US" dirty="0" smtClean="0"/>
              <a:t>A file is an atomic unit of storage used by the file system to store data. A file system provides a logical view of the data stored on the storage device and presents it as a tree structure of directories and files (as in Figure).</a:t>
            </a:r>
          </a:p>
          <a:p>
            <a:pPr algn="just"/>
            <a:r>
              <a:rPr lang="en-US" dirty="0" smtClean="0"/>
              <a:t>Operating systems employ file systems to store and retrieve data on behalf of applications. Each operating system provides support for one or more file systems, for example NTFS on Microsoft Windows and ext on Linux.</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8963" y="514061"/>
            <a:ext cx="10515600" cy="4351338"/>
          </a:xfrm>
        </p:spPr>
        <p:txBody>
          <a:bodyPr>
            <a:normAutofit/>
          </a:bodyPr>
          <a:lstStyle/>
          <a:p>
            <a:pPr>
              <a:buNone/>
            </a:pPr>
            <a:r>
              <a:rPr lang="en-US" b="1" dirty="0" smtClean="0"/>
              <a:t>A distributed file system </a:t>
            </a:r>
            <a:r>
              <a:rPr lang="en-US" dirty="0" smtClean="0"/>
              <a:t>is a file system that can store large files spread across the nodes of a cluster.</a:t>
            </a:r>
          </a:p>
          <a:p>
            <a:pPr>
              <a:buNone/>
            </a:pPr>
            <a:r>
              <a:rPr lang="en-US" dirty="0" smtClean="0"/>
              <a:t>Examples include the Google File System (GFS) and </a:t>
            </a:r>
            <a:r>
              <a:rPr lang="en-US" dirty="0" err="1" smtClean="0"/>
              <a:t>Hadoop</a:t>
            </a:r>
            <a:r>
              <a:rPr lang="en-US" dirty="0" smtClean="0"/>
              <a:t> Distributed File System (HDFS).</a:t>
            </a:r>
            <a:endParaRPr lang="en-US" dirty="0"/>
          </a:p>
        </p:txBody>
      </p:sp>
      <p:pic>
        <p:nvPicPr>
          <p:cNvPr id="3074" name="Picture 2"/>
          <p:cNvPicPr>
            <a:picLocks noChangeAspect="1" noChangeArrowheads="1"/>
          </p:cNvPicPr>
          <p:nvPr/>
        </p:nvPicPr>
        <p:blipFill>
          <a:blip r:embed="rId2"/>
          <a:srcRect/>
          <a:stretch>
            <a:fillRect/>
          </a:stretch>
        </p:blipFill>
        <p:spPr bwMode="auto">
          <a:xfrm>
            <a:off x="3144981" y="2247918"/>
            <a:ext cx="5675745" cy="4078991"/>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16345</TotalTime>
  <Words>3937</Words>
  <Application>Microsoft Office PowerPoint</Application>
  <PresentationFormat>Widescreen</PresentationFormat>
  <Paragraphs>270</Paragraphs>
  <Slides>61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vt:i4>
      </vt:variant>
    </vt:vector>
  </HeadingPairs>
  <TitlesOfParts>
    <vt:vector size="66" baseType="lpstr">
      <vt:lpstr>Arial</vt:lpstr>
      <vt:lpstr>Calibri</vt:lpstr>
      <vt:lpstr>Calibri Light</vt:lpstr>
      <vt:lpstr>Times New Roman</vt:lpstr>
      <vt:lpstr>Office Theme</vt:lpstr>
      <vt:lpstr>Big-Data Storage Concepts</vt:lpstr>
      <vt:lpstr>Quiz</vt:lpstr>
      <vt:lpstr>PowerPoint Presentation</vt:lpstr>
      <vt:lpstr>PowerPoint Presentation</vt:lpstr>
      <vt:lpstr>PowerPoint Presentation</vt:lpstr>
      <vt:lpstr>Clusters</vt:lpstr>
      <vt:lpstr>Quiz</vt:lpstr>
      <vt:lpstr>File Systems and Distributed File Systems</vt:lpstr>
      <vt:lpstr>PowerPoint Presentation</vt:lpstr>
      <vt:lpstr>PowerPoint Presentation</vt:lpstr>
      <vt:lpstr>NoSQL</vt:lpstr>
      <vt:lpstr>PowerPoint Presentation</vt:lpstr>
      <vt:lpstr>PowerPoint Presentation</vt:lpstr>
      <vt:lpstr>Why use a non relational database?</vt:lpstr>
      <vt:lpstr>Quiz</vt:lpstr>
      <vt:lpstr>Sharding</vt:lpstr>
      <vt:lpstr>PowerPoint Presentation</vt:lpstr>
      <vt:lpstr>PowerPoint Presentation</vt:lpstr>
      <vt:lpstr>sharding works in practice: </vt:lpstr>
      <vt:lpstr>PowerPoint Presentation</vt:lpstr>
      <vt:lpstr>Replication</vt:lpstr>
      <vt:lpstr>Quiz</vt:lpstr>
      <vt:lpstr>Master-Slave </vt:lpstr>
      <vt:lpstr>PowerPoint Presentation</vt:lpstr>
      <vt:lpstr>PowerPoint Presentation</vt:lpstr>
      <vt:lpstr>PowerPoint Presentation</vt:lpstr>
      <vt:lpstr>PowerPoint Presentation</vt:lpstr>
      <vt:lpstr>peer-to-peer replication</vt:lpstr>
      <vt:lpstr>PowerPoint Presentation</vt:lpstr>
      <vt:lpstr>PowerPoint Presentation</vt:lpstr>
      <vt:lpstr>PowerPoint Presentation</vt:lpstr>
      <vt:lpstr>PowerPoint Presentation</vt:lpstr>
      <vt:lpstr>Sharding and Replication </vt:lpstr>
      <vt:lpstr>Combining Sharding and Master-Slave Replication </vt:lpstr>
      <vt:lpstr>PowerPoint Presentation</vt:lpstr>
      <vt:lpstr>PowerPoint Presentation</vt:lpstr>
      <vt:lpstr>Explanation of the figure</vt:lpstr>
      <vt:lpstr>Combining Sharding and Peer-to-Peer Replication </vt:lpstr>
      <vt:lpstr>PowerPoint Presentation</vt:lpstr>
      <vt:lpstr>Explanation of the figure</vt:lpstr>
      <vt:lpstr>Quiz</vt:lpstr>
      <vt:lpstr>CAP Theorem </vt:lpstr>
      <vt:lpstr>PowerPoint Presentation</vt:lpstr>
      <vt:lpstr>PowerPoint Presentation</vt:lpstr>
      <vt:lpstr>A Venn diagram summarizing the CAP theorem</vt:lpstr>
      <vt:lpstr>ACID</vt:lpstr>
      <vt:lpstr>Automacity</vt:lpstr>
      <vt:lpstr>Quiz</vt:lpstr>
      <vt:lpstr>Consistancy</vt:lpstr>
      <vt:lpstr>Isolation</vt:lpstr>
      <vt:lpstr>Durability</vt:lpstr>
      <vt:lpstr>The ACID principle results in consistent database behavior</vt:lpstr>
      <vt:lpstr>BASE</vt:lpstr>
      <vt:lpstr>User A and User B receive data despite the database being partitioned by a network failure.</vt:lpstr>
      <vt:lpstr>PowerPoint Presentation</vt:lpstr>
      <vt:lpstr>An example of the soft state property of BASE is shown here.</vt:lpstr>
      <vt:lpstr>PowerPoint Presentation</vt:lpstr>
      <vt:lpstr>An example of the eventual consistency property of BASE.</vt:lpstr>
      <vt:lpstr>PowerPoint Presentation</vt:lpstr>
      <vt:lpstr>Quiz</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Big-Data Analytics</dc:title>
  <dc:creator>Arnab Pattanayak</dc:creator>
  <cp:lastModifiedBy>sudhakar</cp:lastModifiedBy>
  <cp:revision>218</cp:revision>
  <dcterms:created xsi:type="dcterms:W3CDTF">2021-07-22T10:27:59Z</dcterms:created>
  <dcterms:modified xsi:type="dcterms:W3CDTF">2022-03-22T10:23:07Z</dcterms:modified>
</cp:coreProperties>
</file>

<file path=docProps/thumbnail.jpeg>
</file>